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276" r:id="rId3"/>
    <p:sldId id="353" r:id="rId4"/>
    <p:sldId id="277" r:id="rId5"/>
    <p:sldId id="292" r:id="rId6"/>
    <p:sldId id="295" r:id="rId7"/>
    <p:sldId id="296" r:id="rId8"/>
    <p:sldId id="297" r:id="rId9"/>
    <p:sldId id="293" r:id="rId10"/>
    <p:sldId id="294" r:id="rId11"/>
    <p:sldId id="298" r:id="rId12"/>
    <p:sldId id="299" r:id="rId13"/>
    <p:sldId id="300" r:id="rId14"/>
    <p:sldId id="303" r:id="rId15"/>
    <p:sldId id="304" r:id="rId16"/>
    <p:sldId id="305" r:id="rId17"/>
    <p:sldId id="301"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5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8" r:id="rId51"/>
    <p:sldId id="339" r:id="rId52"/>
    <p:sldId id="340" r:id="rId53"/>
    <p:sldId id="351" r:id="rId54"/>
    <p:sldId id="341" r:id="rId55"/>
    <p:sldId id="342" r:id="rId56"/>
    <p:sldId id="343" r:id="rId57"/>
    <p:sldId id="344" r:id="rId58"/>
    <p:sldId id="352" r:id="rId59"/>
    <p:sldId id="345" r:id="rId60"/>
    <p:sldId id="346" r:id="rId61"/>
    <p:sldId id="347" r:id="rId62"/>
    <p:sldId id="348" r:id="rId63"/>
    <p:sldId id="349" r:id="rId64"/>
  </p:sldIdLst>
  <p:sldSz cx="7556500" cy="10693400"/>
  <p:notesSz cx="7556500" cy="10693400"/>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C3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529" autoAdjust="0"/>
  </p:normalViewPr>
  <p:slideViewPr>
    <p:cSldViewPr>
      <p:cViewPr varScale="1">
        <p:scale>
          <a:sx n="64" d="100"/>
          <a:sy n="64" d="100"/>
        </p:scale>
        <p:origin x="2472" y="78"/>
      </p:cViewPr>
      <p:guideLst>
        <p:guide orient="horz" pos="2880"/>
        <p:guide pos="2160"/>
      </p:guideLst>
    </p:cSldViewPr>
  </p:slideViewPr>
  <p:notesTextViewPr>
    <p:cViewPr>
      <p:scale>
        <a:sx n="100" d="100"/>
        <a:sy n="100" d="100"/>
      </p:scale>
      <p:origin x="0" y="0"/>
    </p:cViewPr>
  </p:notesTextViewPr>
  <p:notesViewPr>
    <p:cSldViewPr>
      <p:cViewPr varScale="1">
        <p:scale>
          <a:sx n="48" d="100"/>
          <a:sy n="48" d="100"/>
        </p:scale>
        <p:origin x="302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275013" cy="536575"/>
          </a:xfrm>
          <a:prstGeom prst="rect">
            <a:avLst/>
          </a:prstGeom>
        </p:spPr>
        <p:txBody>
          <a:bodyPr vert="horz" lIns="91440" tIns="45720" rIns="91440" bIns="45720" rtlCol="0"/>
          <a:lstStyle>
            <a:lvl1pPr algn="l">
              <a:defRPr sz="1200">
                <a:latin typeface="Arial" panose="020B0604020202020204" pitchFamily="34" charset="0"/>
                <a:ea typeface="+mn-ea"/>
                <a:cs typeface="Arial" panose="020B0604020202020204" pitchFamily="34" charset="0"/>
              </a:defRPr>
            </a:lvl1pPr>
          </a:lstStyle>
          <a:p>
            <a:pPr>
              <a:defRPr/>
            </a:pPr>
            <a:endParaRPr lang="en-US"/>
          </a:p>
        </p:txBody>
      </p:sp>
      <p:sp>
        <p:nvSpPr>
          <p:cNvPr id="3" name="Date Placeholder 2"/>
          <p:cNvSpPr>
            <a:spLocks noGrp="1"/>
          </p:cNvSpPr>
          <p:nvPr>
            <p:ph type="dt" idx="1"/>
          </p:nvPr>
        </p:nvSpPr>
        <p:spPr>
          <a:xfrm>
            <a:off x="4279900" y="0"/>
            <a:ext cx="3275013" cy="536575"/>
          </a:xfrm>
          <a:prstGeom prst="rect">
            <a:avLst/>
          </a:prstGeom>
        </p:spPr>
        <p:txBody>
          <a:bodyPr vert="horz" wrap="square" lIns="91440" tIns="45720" rIns="91440" bIns="45720" numCol="1" anchor="t" anchorCtr="0" compatLnSpc="1">
            <a:prstTxWarp prst="textNoShape">
              <a:avLst/>
            </a:prstTxWarp>
          </a:bodyPr>
          <a:lstStyle>
            <a:lvl1pPr algn="r">
              <a:defRPr sz="1200">
                <a:cs typeface="Arial" panose="020B0604020202020204" pitchFamily="34" charset="0"/>
              </a:defRPr>
            </a:lvl1pPr>
          </a:lstStyle>
          <a:p>
            <a:fld id="{A73D503A-2394-4AF4-AE03-E90A895962DC}" type="datetimeFigureOut">
              <a:rPr lang="en-US" altLang="en-US"/>
              <a:pPr/>
              <a:t>2/25/19</a:t>
            </a:fld>
            <a:endParaRPr lang="en-US" altLang="en-US"/>
          </a:p>
        </p:txBody>
      </p:sp>
      <p:sp>
        <p:nvSpPr>
          <p:cNvPr id="4" name="Slide Image Placeholder 3"/>
          <p:cNvSpPr>
            <a:spLocks noGrp="1" noRot="1" noChangeAspect="1"/>
          </p:cNvSpPr>
          <p:nvPr>
            <p:ph type="sldImg" idx="2"/>
          </p:nvPr>
        </p:nvSpPr>
        <p:spPr>
          <a:xfrm>
            <a:off x="2503488" y="1336675"/>
            <a:ext cx="2549525" cy="360838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55650" y="5146675"/>
            <a:ext cx="6045200" cy="42100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10156825"/>
            <a:ext cx="3275013" cy="536575"/>
          </a:xfrm>
          <a:prstGeom prst="rect">
            <a:avLst/>
          </a:prstGeom>
        </p:spPr>
        <p:txBody>
          <a:bodyPr vert="horz" lIns="91440" tIns="45720" rIns="91440" bIns="45720" rtlCol="0" anchor="b"/>
          <a:lstStyle>
            <a:lvl1pPr algn="l">
              <a:defRPr sz="1200">
                <a:latin typeface="Arial" panose="020B0604020202020204" pitchFamily="34" charset="0"/>
                <a:ea typeface="+mn-ea"/>
                <a:cs typeface="Arial" panose="020B0604020202020204" pitchFamily="34" charset="0"/>
              </a:defRPr>
            </a:lvl1pPr>
          </a:lstStyle>
          <a:p>
            <a:pPr>
              <a:defRPr/>
            </a:pPr>
            <a:endParaRPr lang="en-US"/>
          </a:p>
        </p:txBody>
      </p:sp>
      <p:sp>
        <p:nvSpPr>
          <p:cNvPr id="7" name="Slide Number Placeholder 6"/>
          <p:cNvSpPr>
            <a:spLocks noGrp="1"/>
          </p:cNvSpPr>
          <p:nvPr>
            <p:ph type="sldNum" sz="quarter" idx="5"/>
          </p:nvPr>
        </p:nvSpPr>
        <p:spPr>
          <a:xfrm>
            <a:off x="4279900" y="10156825"/>
            <a:ext cx="3275013" cy="536575"/>
          </a:xfrm>
          <a:prstGeom prst="rect">
            <a:avLst/>
          </a:prstGeom>
        </p:spPr>
        <p:txBody>
          <a:bodyPr vert="horz" wrap="square" lIns="91440" tIns="45720" rIns="91440" bIns="45720" numCol="1" anchor="b" anchorCtr="0" compatLnSpc="1">
            <a:prstTxWarp prst="textNoShape">
              <a:avLst/>
            </a:prstTxWarp>
          </a:bodyPr>
          <a:lstStyle>
            <a:lvl1pPr algn="r">
              <a:defRPr sz="1200">
                <a:cs typeface="Arial" panose="020B0604020202020204" pitchFamily="34" charset="0"/>
              </a:defRPr>
            </a:lvl1pPr>
          </a:lstStyle>
          <a:p>
            <a:fld id="{618BFE51-3E9C-4CA3-8208-88850B90E69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l="990" r="81000"/>
          <a:stretch>
            <a:fillRect/>
          </a:stretch>
        </p:blipFill>
        <p:spPr bwMode="auto">
          <a:xfrm rot="16200000">
            <a:off x="3095625" y="6288088"/>
            <a:ext cx="1373187" cy="756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Holder 2"/>
          <p:cNvSpPr>
            <a:spLocks noGrp="1"/>
          </p:cNvSpPr>
          <p:nvPr>
            <p:ph type="ctrTitle"/>
          </p:nvPr>
        </p:nvSpPr>
        <p:spPr>
          <a:xfrm>
            <a:off x="567023" y="3314954"/>
            <a:ext cx="6426262" cy="2245613"/>
          </a:xfrm>
          <a:prstGeom prst="rect">
            <a:avLst/>
          </a:prstGeom>
        </p:spPr>
        <p:txBody>
          <a:bodyPr>
            <a:noAutofit/>
          </a:bodyPr>
          <a:lstStyle/>
          <a:p>
            <a:endParaRPr dirty="0"/>
          </a:p>
        </p:txBody>
      </p:sp>
      <p:sp>
        <p:nvSpPr>
          <p:cNvPr id="3" name="Holder 3"/>
          <p:cNvSpPr>
            <a:spLocks noGrp="1"/>
          </p:cNvSpPr>
          <p:nvPr>
            <p:ph type="subTitle" idx="4"/>
          </p:nvPr>
        </p:nvSpPr>
        <p:spPr>
          <a:xfrm>
            <a:off x="1134046" y="5988304"/>
            <a:ext cx="5292216" cy="2673350"/>
          </a:xfrm>
          <a:prstGeom prst="rect">
            <a:avLst/>
          </a:prstGeom>
        </p:spPr>
        <p:txBody>
          <a:bodyPr>
            <a:noAutofit/>
          </a:bodyPr>
          <a:lstStyle/>
          <a:p>
            <a:endParaRPr dirty="0"/>
          </a:p>
        </p:txBody>
      </p:sp>
      <p:sp>
        <p:nvSpPr>
          <p:cNvPr id="5" name="Holder 4"/>
          <p:cNvSpPr>
            <a:spLocks noGrp="1"/>
          </p:cNvSpPr>
          <p:nvPr>
            <p:ph type="ftr" sz="quarter" idx="10"/>
          </p:nvPr>
        </p:nvSpPr>
        <p:spPr/>
        <p:txBody>
          <a:bodyPr/>
          <a:lstStyle>
            <a:lvl1pPr>
              <a:defRPr/>
            </a:lvl1pPr>
          </a:lstStyle>
          <a:p>
            <a:pPr>
              <a:defRPr/>
            </a:pPr>
            <a:r>
              <a:rPr lang="en-US" altLang="en-US" dirty="0"/>
              <a:t>Title of the book</a:t>
            </a:r>
          </a:p>
        </p:txBody>
      </p:sp>
      <p:sp>
        <p:nvSpPr>
          <p:cNvPr id="6" name="Holder 5"/>
          <p:cNvSpPr>
            <a:spLocks noGrp="1"/>
          </p:cNvSpPr>
          <p:nvPr>
            <p:ph type="dt" sz="half" idx="11"/>
          </p:nvPr>
        </p:nvSpPr>
        <p:spPr/>
        <p:txBody>
          <a:bodyPr/>
          <a:lstStyle>
            <a:lvl1pPr>
              <a:defRPr/>
            </a:lvl1pPr>
          </a:lstStyle>
          <a:p>
            <a:fld id="{FC61088E-AF19-4ADA-A88A-C36DF30BB940}" type="datetimeFigureOut">
              <a:rPr lang="en-US" altLang="en-US"/>
              <a:pPr/>
              <a:t>2/25/19</a:t>
            </a:fld>
            <a:endParaRPr lang="en-US" altLang="en-US"/>
          </a:p>
        </p:txBody>
      </p:sp>
      <p:sp>
        <p:nvSpPr>
          <p:cNvPr id="7" name="Holder 6"/>
          <p:cNvSpPr>
            <a:spLocks noGrp="1"/>
          </p:cNvSpPr>
          <p:nvPr>
            <p:ph type="sldNum" sz="quarter" idx="12"/>
          </p:nvPr>
        </p:nvSpPr>
        <p:spPr/>
        <p:txBody>
          <a:bodyPr/>
          <a:lstStyle>
            <a:lvl1pPr>
              <a:defRPr/>
            </a:lvl1pPr>
          </a:lstStyle>
          <a:p>
            <a:fld id="{0E0093F9-E7E1-46ED-A40E-FD64A0BFD3DB}" type="slidenum">
              <a:rPr lang="en-US" altLang="en-US"/>
              <a:pPr/>
              <a:t>‹#›</a:t>
            </a:fld>
            <a:endParaRPr lang="en-US" altLang="en-US" b="0">
              <a:solidFill>
                <a:schemeClr val="tx1"/>
              </a:solidFill>
            </a:endParaRPr>
          </a:p>
        </p:txBody>
      </p:sp>
    </p:spTree>
    <p:extLst>
      <p:ext uri="{BB962C8B-B14F-4D97-AF65-F5344CB8AC3E}">
        <p14:creationId xmlns:p14="http://schemas.microsoft.com/office/powerpoint/2010/main" val="378131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p>
            <a:endParaRPr/>
          </a:p>
        </p:txBody>
      </p:sp>
      <p:sp>
        <p:nvSpPr>
          <p:cNvPr id="3" name="Holder 3"/>
          <p:cNvSpPr>
            <a:spLocks noGrp="1"/>
          </p:cNvSpPr>
          <p:nvPr>
            <p:ph type="body" idx="1"/>
          </p:nvPr>
        </p:nvSpPr>
        <p:spPr/>
        <p:txBody>
          <a:bodyPr/>
          <a:lstStyle/>
          <a:p>
            <a:endParaRPr/>
          </a:p>
        </p:txBody>
      </p:sp>
      <p:sp>
        <p:nvSpPr>
          <p:cNvPr id="4" name="Holder 4"/>
          <p:cNvSpPr>
            <a:spLocks noGrp="1"/>
          </p:cNvSpPr>
          <p:nvPr>
            <p:ph type="ftr" sz="quarter" idx="10"/>
          </p:nvPr>
        </p:nvSpPr>
        <p:spPr/>
        <p:txBody>
          <a:bodyPr/>
          <a:lstStyle>
            <a:lvl1pPr>
              <a:defRPr/>
            </a:lvl1pPr>
          </a:lstStyle>
          <a:p>
            <a:pPr>
              <a:defRPr/>
            </a:pPr>
            <a:r>
              <a:rPr lang="en-US" altLang="en-US"/>
              <a:t>Title of the book</a:t>
            </a:r>
          </a:p>
        </p:txBody>
      </p:sp>
      <p:sp>
        <p:nvSpPr>
          <p:cNvPr id="5" name="Holder 5"/>
          <p:cNvSpPr>
            <a:spLocks noGrp="1"/>
          </p:cNvSpPr>
          <p:nvPr>
            <p:ph type="dt" sz="half" idx="11"/>
          </p:nvPr>
        </p:nvSpPr>
        <p:spPr/>
        <p:txBody>
          <a:bodyPr/>
          <a:lstStyle>
            <a:lvl1pPr>
              <a:defRPr/>
            </a:lvl1pPr>
          </a:lstStyle>
          <a:p>
            <a:fld id="{885E5DE0-E64A-43F3-8324-E87B642FE6EA}" type="datetimeFigureOut">
              <a:rPr lang="en-US" altLang="en-US"/>
              <a:pPr/>
              <a:t>2/25/19</a:t>
            </a:fld>
            <a:endParaRPr lang="en-US" altLang="en-US"/>
          </a:p>
        </p:txBody>
      </p:sp>
      <p:sp>
        <p:nvSpPr>
          <p:cNvPr id="6" name="Holder 6"/>
          <p:cNvSpPr>
            <a:spLocks noGrp="1"/>
          </p:cNvSpPr>
          <p:nvPr>
            <p:ph type="sldNum" sz="quarter" idx="12"/>
          </p:nvPr>
        </p:nvSpPr>
        <p:spPr/>
        <p:txBody>
          <a:bodyPr/>
          <a:lstStyle>
            <a:lvl1pPr>
              <a:defRPr/>
            </a:lvl1pPr>
          </a:lstStyle>
          <a:p>
            <a:fld id="{6E16FF85-E856-4476-9375-6457BFC93BF2}" type="slidenum">
              <a:rPr lang="en-US" altLang="en-US"/>
              <a:pPr/>
              <a:t>‹#›</a:t>
            </a:fld>
            <a:endParaRPr lang="en-US" altLang="en-US" b="0">
              <a:solidFill>
                <a:schemeClr val="tx1"/>
              </a:solidFill>
            </a:endParaRPr>
          </a:p>
        </p:txBody>
      </p:sp>
    </p:spTree>
    <p:extLst>
      <p:ext uri="{BB962C8B-B14F-4D97-AF65-F5344CB8AC3E}">
        <p14:creationId xmlns:p14="http://schemas.microsoft.com/office/powerpoint/2010/main" val="290358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p>
            <a:endParaRPr dirty="0"/>
          </a:p>
        </p:txBody>
      </p:sp>
      <p:sp>
        <p:nvSpPr>
          <p:cNvPr id="3" name="Holder 3"/>
          <p:cNvSpPr>
            <a:spLocks noGrp="1"/>
          </p:cNvSpPr>
          <p:nvPr>
            <p:ph sz="half" idx="2"/>
          </p:nvPr>
        </p:nvSpPr>
        <p:spPr>
          <a:xfrm>
            <a:off x="378015" y="2459482"/>
            <a:ext cx="3288734" cy="7057644"/>
          </a:xfrm>
          <a:prstGeom prst="rect">
            <a:avLst/>
          </a:prstGeom>
        </p:spPr>
        <p:txBody>
          <a:bodyPr>
            <a:noAutofit/>
          </a:bodyPr>
          <a:lstStyle>
            <a:lvl1pPr>
              <a:defRPr>
                <a:latin typeface="Calibri" panose="020F0502020204030204" pitchFamily="34" charset="0"/>
              </a:defRPr>
            </a:lvl1pPr>
          </a:lstStyle>
          <a:p>
            <a:endParaRPr dirty="0"/>
          </a:p>
        </p:txBody>
      </p:sp>
      <p:sp>
        <p:nvSpPr>
          <p:cNvPr id="4" name="Holder 4"/>
          <p:cNvSpPr>
            <a:spLocks noGrp="1"/>
          </p:cNvSpPr>
          <p:nvPr>
            <p:ph sz="half" idx="3"/>
          </p:nvPr>
        </p:nvSpPr>
        <p:spPr>
          <a:xfrm>
            <a:off x="3893559" y="2459482"/>
            <a:ext cx="3288734" cy="7057644"/>
          </a:xfrm>
          <a:prstGeom prst="rect">
            <a:avLst/>
          </a:prstGeom>
        </p:spPr>
        <p:txBody>
          <a:bodyPr>
            <a:noAutofit/>
          </a:bodyPr>
          <a:lstStyle/>
          <a:p>
            <a:endParaRPr dirty="0"/>
          </a:p>
        </p:txBody>
      </p:sp>
      <p:sp>
        <p:nvSpPr>
          <p:cNvPr id="5" name="Holder 4"/>
          <p:cNvSpPr>
            <a:spLocks noGrp="1"/>
          </p:cNvSpPr>
          <p:nvPr>
            <p:ph type="ftr" sz="quarter" idx="10"/>
          </p:nvPr>
        </p:nvSpPr>
        <p:spPr/>
        <p:txBody>
          <a:bodyPr/>
          <a:lstStyle>
            <a:lvl1pPr>
              <a:defRPr/>
            </a:lvl1pPr>
          </a:lstStyle>
          <a:p>
            <a:pPr>
              <a:defRPr/>
            </a:pPr>
            <a:r>
              <a:rPr lang="en-US" altLang="en-US"/>
              <a:t>Title of the book</a:t>
            </a:r>
          </a:p>
        </p:txBody>
      </p:sp>
      <p:sp>
        <p:nvSpPr>
          <p:cNvPr id="6" name="Holder 5"/>
          <p:cNvSpPr>
            <a:spLocks noGrp="1"/>
          </p:cNvSpPr>
          <p:nvPr>
            <p:ph type="dt" sz="half" idx="11"/>
          </p:nvPr>
        </p:nvSpPr>
        <p:spPr/>
        <p:txBody>
          <a:bodyPr/>
          <a:lstStyle>
            <a:lvl1pPr>
              <a:defRPr/>
            </a:lvl1pPr>
          </a:lstStyle>
          <a:p>
            <a:fld id="{3F0C15EB-171A-49B0-900D-1E4AB7C8BA26}" type="datetimeFigureOut">
              <a:rPr lang="en-US" altLang="en-US"/>
              <a:pPr/>
              <a:t>2/25/19</a:t>
            </a:fld>
            <a:endParaRPr lang="en-US" altLang="en-US"/>
          </a:p>
        </p:txBody>
      </p:sp>
      <p:sp>
        <p:nvSpPr>
          <p:cNvPr id="7" name="Holder 6"/>
          <p:cNvSpPr>
            <a:spLocks noGrp="1"/>
          </p:cNvSpPr>
          <p:nvPr>
            <p:ph type="sldNum" sz="quarter" idx="12"/>
          </p:nvPr>
        </p:nvSpPr>
        <p:spPr/>
        <p:txBody>
          <a:bodyPr/>
          <a:lstStyle>
            <a:lvl1pPr>
              <a:defRPr/>
            </a:lvl1pPr>
          </a:lstStyle>
          <a:p>
            <a:fld id="{BCD0863C-571F-491D-94FE-DD5CCDA56A66}" type="slidenum">
              <a:rPr lang="en-US" altLang="en-US"/>
              <a:pPr/>
              <a:t>‹#›</a:t>
            </a:fld>
            <a:endParaRPr lang="en-US" altLang="en-US" b="0">
              <a:solidFill>
                <a:schemeClr val="tx1"/>
              </a:solidFill>
            </a:endParaRPr>
          </a:p>
        </p:txBody>
      </p:sp>
    </p:spTree>
    <p:extLst>
      <p:ext uri="{BB962C8B-B14F-4D97-AF65-F5344CB8AC3E}">
        <p14:creationId xmlns:p14="http://schemas.microsoft.com/office/powerpoint/2010/main" val="2975045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p>
            <a:endParaRPr/>
          </a:p>
        </p:txBody>
      </p:sp>
      <p:sp>
        <p:nvSpPr>
          <p:cNvPr id="3" name="Holder 4"/>
          <p:cNvSpPr>
            <a:spLocks noGrp="1"/>
          </p:cNvSpPr>
          <p:nvPr>
            <p:ph type="ftr" sz="quarter" idx="10"/>
          </p:nvPr>
        </p:nvSpPr>
        <p:spPr/>
        <p:txBody>
          <a:bodyPr/>
          <a:lstStyle>
            <a:lvl1pPr>
              <a:defRPr/>
            </a:lvl1pPr>
          </a:lstStyle>
          <a:p>
            <a:pPr>
              <a:defRPr/>
            </a:pPr>
            <a:r>
              <a:rPr lang="en-US" altLang="en-US"/>
              <a:t>Title of the book</a:t>
            </a:r>
          </a:p>
        </p:txBody>
      </p:sp>
      <p:sp>
        <p:nvSpPr>
          <p:cNvPr id="4" name="Holder 5"/>
          <p:cNvSpPr>
            <a:spLocks noGrp="1"/>
          </p:cNvSpPr>
          <p:nvPr>
            <p:ph type="dt" sz="half" idx="11"/>
          </p:nvPr>
        </p:nvSpPr>
        <p:spPr/>
        <p:txBody>
          <a:bodyPr/>
          <a:lstStyle>
            <a:lvl1pPr>
              <a:defRPr/>
            </a:lvl1pPr>
          </a:lstStyle>
          <a:p>
            <a:fld id="{78215D29-9DD3-48E1-A5B2-C603E07F093C}" type="datetimeFigureOut">
              <a:rPr lang="en-US" altLang="en-US"/>
              <a:pPr/>
              <a:t>2/25/19</a:t>
            </a:fld>
            <a:endParaRPr lang="en-US" altLang="en-US"/>
          </a:p>
        </p:txBody>
      </p:sp>
      <p:sp>
        <p:nvSpPr>
          <p:cNvPr id="5" name="Holder 6"/>
          <p:cNvSpPr>
            <a:spLocks noGrp="1"/>
          </p:cNvSpPr>
          <p:nvPr>
            <p:ph type="sldNum" sz="quarter" idx="12"/>
          </p:nvPr>
        </p:nvSpPr>
        <p:spPr/>
        <p:txBody>
          <a:bodyPr/>
          <a:lstStyle>
            <a:lvl1pPr>
              <a:defRPr/>
            </a:lvl1pPr>
          </a:lstStyle>
          <a:p>
            <a:fld id="{C6B980FB-8533-4C88-B2F5-B67BD4FC449C}" type="slidenum">
              <a:rPr lang="en-US" altLang="en-US"/>
              <a:pPr/>
              <a:t>‹#›</a:t>
            </a:fld>
            <a:endParaRPr lang="en-US" altLang="en-US" b="0">
              <a:solidFill>
                <a:schemeClr val="tx1"/>
              </a:solidFill>
            </a:endParaRPr>
          </a:p>
        </p:txBody>
      </p:sp>
    </p:spTree>
    <p:extLst>
      <p:ext uri="{BB962C8B-B14F-4D97-AF65-F5344CB8AC3E}">
        <p14:creationId xmlns:p14="http://schemas.microsoft.com/office/powerpoint/2010/main" val="3865347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pic>
        <p:nvPicPr>
          <p:cNvPr id="2" name="Picture 11"/>
          <p:cNvPicPr>
            <a:picLocks noChangeAspect="1"/>
          </p:cNvPicPr>
          <p:nvPr userDrawn="1"/>
        </p:nvPicPr>
        <p:blipFill>
          <a:blip r:embed="rId2">
            <a:extLst>
              <a:ext uri="{28A0092B-C50C-407E-A947-70E740481C1C}">
                <a14:useLocalDpi xmlns:a14="http://schemas.microsoft.com/office/drawing/2010/main" val="0"/>
              </a:ext>
            </a:extLst>
          </a:blip>
          <a:srcRect t="-243" r="18159" b="60764"/>
          <a:stretch>
            <a:fillRect/>
          </a:stretch>
        </p:blipFill>
        <p:spPr bwMode="auto">
          <a:xfrm>
            <a:off x="2760663" y="8623300"/>
            <a:ext cx="48006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a:xfrm flipH="1" flipV="1">
            <a:off x="-1588" y="8775700"/>
            <a:ext cx="7558088" cy="1917700"/>
          </a:xfrm>
          <a:prstGeom prst="rect">
            <a:avLst/>
          </a:prstGeom>
          <a:solidFill>
            <a:schemeClr val="accent6">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4" name="TextBox 3"/>
          <p:cNvSpPr txBox="1">
            <a:spLocks noChangeArrowheads="1"/>
          </p:cNvSpPr>
          <p:nvPr userDrawn="1"/>
        </p:nvSpPr>
        <p:spPr bwMode="auto">
          <a:xfrm>
            <a:off x="6597650" y="10071100"/>
            <a:ext cx="40767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086115D-FF5E-4911-8441-98703A4B5F20}" type="slidenum">
              <a:rPr lang="en-US" altLang="en-US" sz="1800" b="1">
                <a:solidFill>
                  <a:schemeClr val="bg1"/>
                </a:solidFill>
              </a:rPr>
              <a:pPr eaLnBrk="1" hangingPunct="1"/>
              <a:t>‹#›</a:t>
            </a:fld>
            <a:endParaRPr lang="en-US" altLang="en-US" sz="1800" b="1">
              <a:solidFill>
                <a:schemeClr val="bg1"/>
              </a:solidFill>
            </a:endParaRPr>
          </a:p>
        </p:txBody>
      </p:sp>
      <p:sp>
        <p:nvSpPr>
          <p:cNvPr id="5" name="TextBox 4"/>
          <p:cNvSpPr txBox="1">
            <a:spLocks noChangeArrowheads="1"/>
          </p:cNvSpPr>
          <p:nvPr userDrawn="1"/>
        </p:nvSpPr>
        <p:spPr bwMode="auto">
          <a:xfrm>
            <a:off x="615950" y="10071100"/>
            <a:ext cx="40767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800" b="1" dirty="0">
                <a:solidFill>
                  <a:schemeClr val="bg1"/>
                </a:solidFill>
              </a:rPr>
              <a:t>The </a:t>
            </a:r>
            <a:r>
              <a:rPr lang="en-US" sz="1800" b="1" dirty="0" err="1">
                <a:solidFill>
                  <a:schemeClr val="bg1"/>
                </a:solidFill>
              </a:rPr>
              <a:t>ArbiCash</a:t>
            </a:r>
            <a:r>
              <a:rPr lang="en-US" sz="1800" b="1" dirty="0">
                <a:solidFill>
                  <a:schemeClr val="bg1"/>
                </a:solidFill>
              </a:rPr>
              <a:t> System</a:t>
            </a:r>
          </a:p>
        </p:txBody>
      </p:sp>
    </p:spTree>
    <p:extLst>
      <p:ext uri="{BB962C8B-B14F-4D97-AF65-F5344CB8AC3E}">
        <p14:creationId xmlns:p14="http://schemas.microsoft.com/office/powerpoint/2010/main" val="4162476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Holder 2"/>
          <p:cNvSpPr>
            <a:spLocks noGrp="1"/>
          </p:cNvSpPr>
          <p:nvPr>
            <p:ph type="title"/>
          </p:nvPr>
        </p:nvSpPr>
        <p:spPr bwMode="auto">
          <a:xfrm>
            <a:off x="887413" y="1079500"/>
            <a:ext cx="57848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en-US" altLang="en-US"/>
          </a:p>
        </p:txBody>
      </p:sp>
      <p:sp>
        <p:nvSpPr>
          <p:cNvPr id="1027" name="Holder 3"/>
          <p:cNvSpPr>
            <a:spLocks noGrp="1"/>
          </p:cNvSpPr>
          <p:nvPr>
            <p:ph type="body" idx="1"/>
          </p:nvPr>
        </p:nvSpPr>
        <p:spPr bwMode="auto">
          <a:xfrm>
            <a:off x="887413" y="4579938"/>
            <a:ext cx="5784850" cy="446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en-US" altLang="en-US"/>
          </a:p>
        </p:txBody>
      </p:sp>
      <p:sp>
        <p:nvSpPr>
          <p:cNvPr id="4" name="Holder 4"/>
          <p:cNvSpPr>
            <a:spLocks noGrp="1"/>
          </p:cNvSpPr>
          <p:nvPr>
            <p:ph type="ftr" sz="quarter" idx="5"/>
          </p:nvPr>
        </p:nvSpPr>
        <p:spPr>
          <a:xfrm>
            <a:off x="1370013" y="9909175"/>
            <a:ext cx="1165225" cy="214313"/>
          </a:xfrm>
          <a:prstGeom prst="rect">
            <a:avLst/>
          </a:prstGeom>
        </p:spPr>
        <p:txBody>
          <a:bodyPr vert="horz" wrap="square" lIns="0" tIns="0" rIns="0" bIns="0" numCol="1" anchor="t" anchorCtr="0" compatLnSpc="1">
            <a:prstTxWarp prst="textNoShape">
              <a:avLst/>
            </a:prstTxWarp>
            <a:noAutofit/>
          </a:bodyPr>
          <a:lstStyle>
            <a:lvl1pPr>
              <a:defRPr sz="1200">
                <a:latin typeface="Fira Sans OT" panose="020B0603050000020004" pitchFamily="34" charset="0"/>
                <a:ea typeface="+mn-ea"/>
                <a:cs typeface="Arial" panose="020B0604020202020204" pitchFamily="34" charset="0"/>
              </a:defRPr>
            </a:lvl1pPr>
          </a:lstStyle>
          <a:p>
            <a:pPr>
              <a:defRPr/>
            </a:pPr>
            <a:r>
              <a:rPr lang="en-US" altLang="en-US"/>
              <a:t>Title of the book</a:t>
            </a:r>
          </a:p>
        </p:txBody>
      </p:sp>
      <p:sp>
        <p:nvSpPr>
          <p:cNvPr id="5" name="Holder 5"/>
          <p:cNvSpPr>
            <a:spLocks noGrp="1"/>
          </p:cNvSpPr>
          <p:nvPr>
            <p:ph type="dt" sz="half" idx="6"/>
          </p:nvPr>
        </p:nvSpPr>
        <p:spPr>
          <a:xfrm>
            <a:off x="377825" y="9944100"/>
            <a:ext cx="1738313" cy="534988"/>
          </a:xfrm>
          <a:prstGeom prst="rect">
            <a:avLst/>
          </a:prstGeom>
        </p:spPr>
        <p:txBody>
          <a:bodyPr vert="horz" wrap="square" lIns="0" tIns="0" rIns="0" bIns="0" numCol="1" anchor="t" anchorCtr="0" compatLnSpc="1">
            <a:prstTxWarp prst="textNoShape">
              <a:avLst/>
            </a:prstTxWarp>
            <a:noAutofit/>
          </a:bodyPr>
          <a:lstStyle>
            <a:lvl1pPr>
              <a:defRPr sz="1800">
                <a:solidFill>
                  <a:srgbClr val="898989"/>
                </a:solidFill>
                <a:latin typeface="Calibri" panose="020F0502020204030204" pitchFamily="34" charset="0"/>
              </a:defRPr>
            </a:lvl1pPr>
          </a:lstStyle>
          <a:p>
            <a:fld id="{994BFC63-DB83-4457-8BF5-7BBBBCA0D33E}" type="datetimeFigureOut">
              <a:rPr lang="en-US" altLang="en-US"/>
              <a:pPr/>
              <a:t>2/25/19</a:t>
            </a:fld>
            <a:endParaRPr lang="en-US" altLang="en-US"/>
          </a:p>
        </p:txBody>
      </p:sp>
      <p:sp>
        <p:nvSpPr>
          <p:cNvPr id="6" name="Holder 6"/>
          <p:cNvSpPr>
            <a:spLocks noGrp="1"/>
          </p:cNvSpPr>
          <p:nvPr>
            <p:ph type="sldNum" sz="quarter" idx="7"/>
          </p:nvPr>
        </p:nvSpPr>
        <p:spPr>
          <a:xfrm>
            <a:off x="955675" y="9909175"/>
            <a:ext cx="207963" cy="214313"/>
          </a:xfrm>
          <a:prstGeom prst="rect">
            <a:avLst/>
          </a:prstGeom>
        </p:spPr>
        <p:txBody>
          <a:bodyPr vert="horz" wrap="square" lIns="0" tIns="0" rIns="0" bIns="0" numCol="1" anchor="t" anchorCtr="0" compatLnSpc="1">
            <a:prstTxWarp prst="textNoShape">
              <a:avLst/>
            </a:prstTxWarp>
            <a:noAutofit/>
          </a:bodyPr>
          <a:lstStyle>
            <a:lvl1pPr>
              <a:defRPr sz="1200" b="1">
                <a:solidFill>
                  <a:srgbClr val="FFFFFF"/>
                </a:solidFill>
                <a:latin typeface="Fira Sans OT" charset="0"/>
                <a:cs typeface="Arial" panose="020B0604020202020204" pitchFamily="34" charset="0"/>
              </a:defRPr>
            </a:lvl1pPr>
          </a:lstStyle>
          <a:p>
            <a:fld id="{B3797A96-1C12-4195-AC72-63347A66C94D}" type="slidenum">
              <a:rPr lang="en-US" altLang="en-US"/>
              <a:pPr/>
              <a:t>‹#›</a:t>
            </a:fld>
            <a:endParaRPr lang="en-US" altLang="en-US" b="0">
              <a:solidFill>
                <a:schemeClr val="tx1"/>
              </a:solidFill>
            </a:endParaRPr>
          </a:p>
        </p:txBody>
      </p:sp>
    </p:spTree>
  </p:cSld>
  <p:clrMap bg1="lt1" tx1="dk1" bg2="lt2" tx2="dk2" accent1="accent1" accent2="accent2" accent3="accent3" accent4="accent4" accent5="accent5" accent6="accent6" hlink="hlink" folHlink="folHlink"/>
  <p:sldLayoutIdLst>
    <p:sldLayoutId id="2147483666" r:id="rId1"/>
    <p:sldLayoutId id="2147483663" r:id="rId2"/>
    <p:sldLayoutId id="2147483664" r:id="rId3"/>
    <p:sldLayoutId id="2147483665" r:id="rId4"/>
    <p:sldLayoutId id="2147483667" r:id="rId5"/>
  </p:sldLayoutIdLst>
  <p:txStyles>
    <p:titleStyle>
      <a:lvl1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cs typeface="ＭＳ Ｐゴシック"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anose="020B0604020202020204" pitchFamily="34" charset="0"/>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anose="020B0604020202020204" pitchFamily="34" charset="0"/>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hyperlink" Target="https://wordpress.org/download/" TargetMode="External"/><Relationship Id="rId2" Type="http://schemas.openxmlformats.org/officeDocument/2006/relationships/hyperlink" Target="https://namecheap.com/" TargetMode="Externa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hyperlink" Target="https://www.bluehost.com/track/affiliateheckyeah1/"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whatwpthemeisthat.com/"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wordpress.org/plugins/pagination/" TargetMode="External"/><Relationship Id="rId2" Type="http://schemas.openxmlformats.org/officeDocument/2006/relationships/hyperlink" Target="https://wordpress.org/plugins/advanced-content-pagination/" TargetMode="External"/><Relationship Id="rId1" Type="http://schemas.openxmlformats.org/officeDocument/2006/relationships/slideLayout" Target="../slideLayouts/slideLayout5.xml"/><Relationship Id="rId6" Type="http://schemas.openxmlformats.org/officeDocument/2006/relationships/hyperlink" Target="https://wordpress.org/plugins/ad-inserter/" TargetMode="External"/><Relationship Id="rId5" Type="http://schemas.openxmlformats.org/officeDocument/2006/relationships/hyperlink" Target="https://www.udemy.com/how-to-earn-money-online-from-adsense/" TargetMode="Externa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wordpress.org/plugins/w3-total-cache/" TargetMode="External"/><Relationship Id="rId2" Type="http://schemas.openxmlformats.org/officeDocument/2006/relationships/hyperlink" Target="https://wordpress.org/plugins/wp-super-cache/" TargetMode="External"/><Relationship Id="rId1" Type="http://schemas.openxmlformats.org/officeDocument/2006/relationships/slideLayout" Target="../slideLayouts/slideLayout5.xml"/><Relationship Id="rId4" Type="http://schemas.openxmlformats.org/officeDocument/2006/relationships/hyperlink" Target="http://www.heckyeah.org/samplecontent.xml"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www.advault.io/#_l_2m" TargetMode="External"/><Relationship Id="rId2" Type="http://schemas.openxmlformats.org/officeDocument/2006/relationships/hyperlink" Target="http://www.nativeadbuzz.com/#_a_2k" TargetMode="Externa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outbrain.com/" TargetMode="Externa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hyperlink" Target="http://www.mywebsite.com/?utm_source=Outbrain&amp;utm_medium=Discovery&amp;utm_term=%7b%7borigsrcid%7d%7d&amp;utm_campaign=My%20Campaign%20Name" TargetMode="External"/><Relationship Id="rId2" Type="http://schemas.openxmlformats.org/officeDocument/2006/relationships/hyperlink" Target="https://support.google.com/analytics/answer/1033867?hl=en" TargetMode="Externa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3" name="Picture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0525" y="-274638"/>
            <a:ext cx="5865813" cy="524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flipH="1" flipV="1">
            <a:off x="0" y="0"/>
            <a:ext cx="7556500" cy="8101013"/>
          </a:xfrm>
          <a:prstGeom prst="rect">
            <a:avLst/>
          </a:prstGeom>
          <a:solidFill>
            <a:schemeClr val="accent6">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8195" name="object 10"/>
          <p:cNvSpPr>
            <a:spLocks/>
          </p:cNvSpPr>
          <p:nvPr/>
        </p:nvSpPr>
        <p:spPr bwMode="auto">
          <a:xfrm>
            <a:off x="2055813" y="1609725"/>
            <a:ext cx="0" cy="0"/>
          </a:xfrm>
          <a:custGeom>
            <a:avLst/>
            <a:gdLst>
              <a:gd name="T0" fmla="*/ 0 60000 65536"/>
              <a:gd name="T1" fmla="*/ 0 60000 65536"/>
            </a:gdLst>
            <a:ahLst/>
            <a:cxnLst>
              <a:cxn ang="T0">
                <a:pos x="0" y="0"/>
              </a:cxn>
              <a:cxn ang="T1">
                <a:pos x="0" y="0"/>
              </a:cxn>
            </a:cxnLst>
            <a:rect l="0" t="0" r="0" b="0"/>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8196" name="object 11"/>
          <p:cNvSpPr>
            <a:spLocks/>
          </p:cNvSpPr>
          <p:nvPr/>
        </p:nvSpPr>
        <p:spPr bwMode="auto">
          <a:xfrm>
            <a:off x="3203575" y="1682750"/>
            <a:ext cx="0" cy="0"/>
          </a:xfrm>
          <a:custGeom>
            <a:avLst/>
            <a:gdLst>
              <a:gd name="T0" fmla="*/ 0 60000 65536"/>
              <a:gd name="T1" fmla="*/ 0 60000 65536"/>
            </a:gdLst>
            <a:ahLst/>
            <a:cxnLst>
              <a:cxn ang="T0">
                <a:pos x="0" y="0"/>
              </a:cxn>
              <a:cxn ang="T1">
                <a:pos x="0" y="0"/>
              </a:cxn>
            </a:cxnLst>
            <a:rect l="0" t="0" r="0" b="0"/>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8" name="object 22"/>
          <p:cNvSpPr>
            <a:spLocks noGrp="1"/>
          </p:cNvSpPr>
          <p:nvPr>
            <p:ph type="ftr" sz="quarter" idx="5"/>
          </p:nvPr>
        </p:nvSpPr>
        <p:spPr>
          <a:xfrm>
            <a:off x="658813" y="9810750"/>
            <a:ext cx="2003425" cy="238125"/>
          </a:xfrm>
        </p:spPr>
        <p:txBody>
          <a:bodyPr rtlCol="0"/>
          <a:lstStyle/>
          <a:p>
            <a:pPr marL="12700" fontAlgn="auto">
              <a:spcBef>
                <a:spcPts val="0"/>
              </a:spcBef>
              <a:spcAft>
                <a:spcPts val="0"/>
              </a:spcAft>
              <a:defRPr/>
            </a:pPr>
            <a:r>
              <a:rPr lang="en-US" dirty="0">
                <a:solidFill>
                  <a:schemeClr val="tx2">
                    <a:lumMod val="75000"/>
                  </a:schemeClr>
                </a:solidFill>
                <a:latin typeface="Fira Sans OT"/>
                <a:cs typeface="Fira Sans OT"/>
              </a:rPr>
              <a:t>Jeff Hunt</a:t>
            </a:r>
            <a:endParaRPr dirty="0">
              <a:solidFill>
                <a:schemeClr val="tx2">
                  <a:lumMod val="75000"/>
                </a:schemeClr>
              </a:solidFill>
              <a:latin typeface="Fira Sans OT"/>
              <a:cs typeface="Fira Sans OT"/>
            </a:endParaRPr>
          </a:p>
        </p:txBody>
      </p:sp>
      <p:sp>
        <p:nvSpPr>
          <p:cNvPr id="29" name="object 17"/>
          <p:cNvSpPr txBox="1"/>
          <p:nvPr/>
        </p:nvSpPr>
        <p:spPr>
          <a:xfrm>
            <a:off x="4699658" y="4000455"/>
            <a:ext cx="2706959" cy="525462"/>
          </a:xfrm>
          <a:prstGeom prst="rect">
            <a:avLst/>
          </a:prstGeom>
        </p:spPr>
        <p:txBody>
          <a:bodyPr lIns="0" tIns="0" rIns="0" bIns="0"/>
          <a:lstStyle>
            <a:lvl1pPr marL="1270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defRPr/>
            </a:pPr>
            <a:r>
              <a:rPr lang="en-US" altLang="en-US" sz="1600" dirty="0">
                <a:solidFill>
                  <a:schemeClr val="accent6">
                    <a:lumMod val="60000"/>
                    <a:lumOff val="40000"/>
                  </a:schemeClr>
                </a:solidFill>
                <a:latin typeface="Fira Sans OT" panose="020B0603050000020004" pitchFamily="34" charset="0"/>
                <a:ea typeface="+mn-ea"/>
              </a:rPr>
              <a:t>A guide to killing it with native ad arbitrage</a:t>
            </a:r>
          </a:p>
        </p:txBody>
      </p:sp>
      <p:sp>
        <p:nvSpPr>
          <p:cNvPr id="8199" name="object 20"/>
          <p:cNvSpPr txBox="1">
            <a:spLocks noChangeArrowheads="1"/>
          </p:cNvSpPr>
          <p:nvPr/>
        </p:nvSpPr>
        <p:spPr bwMode="auto">
          <a:xfrm>
            <a:off x="1539875" y="1235075"/>
            <a:ext cx="180975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35000"/>
              </a:lnSpc>
            </a:pPr>
            <a:endParaRPr lang="en-US" altLang="en-US" sz="800" dirty="0">
              <a:solidFill>
                <a:schemeClr val="bg1"/>
              </a:solidFill>
              <a:latin typeface="Fira Sans OT" charset="0"/>
            </a:endParaRPr>
          </a:p>
        </p:txBody>
      </p:sp>
      <p:sp>
        <p:nvSpPr>
          <p:cNvPr id="31" name="object 13"/>
          <p:cNvSpPr txBox="1"/>
          <p:nvPr/>
        </p:nvSpPr>
        <p:spPr>
          <a:xfrm>
            <a:off x="1263650" y="267184"/>
            <a:ext cx="5591175" cy="3141662"/>
          </a:xfrm>
          <a:prstGeom prst="rect">
            <a:avLst/>
          </a:prstGeom>
        </p:spPr>
        <p:txBody>
          <a:bodyPr lIns="0" tIns="0" rIns="0" bIns="0"/>
          <a:lstStyle/>
          <a:p>
            <a:pPr marL="12700" fontAlgn="auto">
              <a:spcBef>
                <a:spcPts val="0"/>
              </a:spcBef>
              <a:spcAft>
                <a:spcPts val="0"/>
              </a:spcAft>
              <a:defRPr/>
            </a:pPr>
            <a:r>
              <a:rPr lang="en-US" sz="7200" spc="-300" dirty="0">
                <a:solidFill>
                  <a:schemeClr val="bg1"/>
                </a:solidFill>
                <a:latin typeface="League Gothic"/>
                <a:ea typeface="+mn-ea"/>
                <a:cs typeface="League Gothic"/>
              </a:rPr>
              <a:t>The </a:t>
            </a:r>
            <a:r>
              <a:rPr lang="en-US" sz="7200" spc="-300" dirty="0" err="1">
                <a:solidFill>
                  <a:schemeClr val="bg1"/>
                </a:solidFill>
                <a:latin typeface="League Gothic"/>
                <a:ea typeface="+mn-ea"/>
                <a:cs typeface="League Gothic"/>
              </a:rPr>
              <a:t>ArbiCash</a:t>
            </a:r>
            <a:endParaRPr lang="en-US" sz="7200" spc="-300" dirty="0">
              <a:solidFill>
                <a:schemeClr val="bg1"/>
              </a:solidFill>
              <a:latin typeface="League Gothic"/>
              <a:ea typeface="+mn-ea"/>
              <a:cs typeface="League Gothic"/>
            </a:endParaRPr>
          </a:p>
          <a:p>
            <a:pPr marL="12700" fontAlgn="auto">
              <a:spcBef>
                <a:spcPts val="0"/>
              </a:spcBef>
              <a:spcAft>
                <a:spcPts val="0"/>
              </a:spcAft>
              <a:defRPr/>
            </a:pPr>
            <a:r>
              <a:rPr lang="en-US" sz="7200" spc="-300" dirty="0">
                <a:solidFill>
                  <a:schemeClr val="bg1"/>
                </a:solidFill>
                <a:latin typeface="League Gothic"/>
                <a:ea typeface="+mn-ea"/>
                <a:cs typeface="League Gothic"/>
              </a:rPr>
              <a:t>System</a:t>
            </a:r>
            <a:endParaRPr sz="7200" spc="-300" dirty="0">
              <a:solidFill>
                <a:schemeClr val="bg1"/>
              </a:solidFill>
              <a:latin typeface="League Gothic"/>
              <a:ea typeface="+mn-ea"/>
              <a:cs typeface="League Gothic"/>
            </a:endParaRPr>
          </a:p>
        </p:txBody>
      </p:sp>
      <p:sp>
        <p:nvSpPr>
          <p:cNvPr id="32" name="object 22"/>
          <p:cNvSpPr txBox="1">
            <a:spLocks/>
          </p:cNvSpPr>
          <p:nvPr/>
        </p:nvSpPr>
        <p:spPr>
          <a:xfrm>
            <a:off x="5759450" y="9831433"/>
            <a:ext cx="2003425" cy="238125"/>
          </a:xfrm>
          <a:prstGeom prst="rect">
            <a:avLst/>
          </a:prstGeom>
        </p:spPr>
        <p:txBody>
          <a:bodyPr lIns="0" tIns="0" rIns="0" bIns="0"/>
          <a:lstStyle>
            <a:defPPr>
              <a:defRPr lang="en-US"/>
            </a:defPPr>
            <a:lvl1pPr algn="l" rtl="0" fontAlgn="base">
              <a:spcBef>
                <a:spcPct val="0"/>
              </a:spcBef>
              <a:spcAft>
                <a:spcPct val="0"/>
              </a:spcAft>
              <a:defRPr sz="1200" kern="1200">
                <a:solidFill>
                  <a:schemeClr val="tx1"/>
                </a:solidFill>
                <a:latin typeface="Fira Sans OT" panose="020B06030500000200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marL="12700" fontAlgn="auto">
              <a:spcBef>
                <a:spcPts val="0"/>
              </a:spcBef>
              <a:spcAft>
                <a:spcPts val="0"/>
              </a:spcAft>
              <a:defRPr/>
            </a:pPr>
            <a:r>
              <a:rPr lang="en-US" dirty="0">
                <a:solidFill>
                  <a:schemeClr val="tx2">
                    <a:lumMod val="75000"/>
                  </a:schemeClr>
                </a:solidFill>
                <a:latin typeface="Fira Sans OT"/>
                <a:cs typeface="Fira Sans OT"/>
              </a:rPr>
              <a:t>The Website Investor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3650" y="4787899"/>
            <a:ext cx="6292850" cy="41952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p:cNvSpPr txBox="1"/>
          <p:nvPr/>
        </p:nvSpPr>
        <p:spPr>
          <a:xfrm>
            <a:off x="885825" y="393699"/>
            <a:ext cx="6245225"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Your Arb Website</a:t>
            </a:r>
            <a:endParaRPr sz="4800" dirty="0">
              <a:solidFill>
                <a:schemeClr val="accent6">
                  <a:lumMod val="75000"/>
                </a:schemeClr>
              </a:solidFill>
              <a:latin typeface="Myriad Pro"/>
              <a:ea typeface="+mn-ea"/>
              <a:cs typeface="Myriad Pro"/>
            </a:endParaRPr>
          </a:p>
        </p:txBody>
      </p:sp>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865188" y="1917700"/>
            <a:ext cx="608965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this section we’ll discuss how to setup your arbitrage website. We’ll talk about the domain name, the WordPress theme, design and plugins. We’ll cover article content in the next chapter.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don’t really have the finger strength to give you a full course on web hosting or WordPress setup and installation. If you don’t know how to do those things I recommend you hire someone who does or better yet spend a few hours learning the basics. A little education on web how-</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to’s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can go a long way in online business. </a:t>
            </a:r>
          </a:p>
          <a:p>
            <a:pPr marL="0" marR="0">
              <a:lnSpc>
                <a:spcPct val="115000"/>
              </a:lnSpc>
              <a:spcBef>
                <a:spcPts val="0"/>
              </a:spcBef>
              <a:spcAft>
                <a:spcPts val="1000"/>
              </a:spcAft>
            </a:pPr>
            <a:r>
              <a:rPr lang="en-US" altLang="en-US" sz="1400" dirty="0">
                <a:solidFill>
                  <a:srgbClr val="7F7F7F"/>
                </a:solidFill>
                <a:latin typeface="Calibri" panose="020F0502020204030204" pitchFamily="34" charset="0"/>
                <a:cs typeface="Open Sans Condensed Light" panose="020B0306030504020204" pitchFamily="34" charset="0"/>
                <a:hlinkClick r:id="rId2"/>
              </a:rPr>
              <a:t>Buy a domain through Namecheap</a:t>
            </a:r>
            <a:endParaRPr lang="en-US" altLang="en-US" sz="1400" dirty="0">
              <a:solidFill>
                <a:srgbClr val="7F7F7F"/>
              </a:solidFill>
              <a:latin typeface="Calibri" panose="020F0502020204030204" pitchFamily="34" charset="0"/>
              <a:cs typeface="Open Sans Condensed Light" panose="020B0306030504020204" pitchFamily="34" charset="0"/>
            </a:endParaRPr>
          </a:p>
          <a:p>
            <a:pPr marL="0" marR="0">
              <a:lnSpc>
                <a:spcPct val="115000"/>
              </a:lnSpc>
              <a:spcBef>
                <a:spcPts val="0"/>
              </a:spcBef>
              <a:spcAft>
                <a:spcPts val="1000"/>
              </a:spcAft>
            </a:pPr>
            <a:r>
              <a:rPr lang="en-US" altLang="en-US" sz="1400" dirty="0">
                <a:solidFill>
                  <a:srgbClr val="7F7F7F"/>
                </a:solidFill>
                <a:latin typeface="Calibri" panose="020F0502020204030204" pitchFamily="34" charset="0"/>
                <a:cs typeface="Open Sans Condensed Light" panose="020B0306030504020204" pitchFamily="34" charset="0"/>
                <a:hlinkClick r:id="rId3"/>
              </a:rPr>
              <a:t>Get WordPress here</a:t>
            </a:r>
            <a:endParaRPr lang="en-US" altLang="en-US" sz="1400" dirty="0">
              <a:solidFill>
                <a:srgbClr val="7F7F7F"/>
              </a:solidFill>
              <a:latin typeface="Calibri" panose="020F0502020204030204" pitchFamily="34" charset="0"/>
              <a:cs typeface="Open Sans Condensed Light" panose="020B0306030504020204" pitchFamily="34" charset="0"/>
            </a:endParaRPr>
          </a:p>
          <a:p>
            <a:pPr marL="0" marR="0">
              <a:lnSpc>
                <a:spcPct val="115000"/>
              </a:lnSpc>
              <a:spcBef>
                <a:spcPts val="0"/>
              </a:spcBef>
              <a:spcAft>
                <a:spcPts val="1000"/>
              </a:spcAft>
            </a:pPr>
            <a:r>
              <a:rPr lang="en-US" altLang="en-US" sz="1400" dirty="0">
                <a:solidFill>
                  <a:srgbClr val="7F7F7F"/>
                </a:solidFill>
                <a:latin typeface="Calibri" panose="020F0502020204030204" pitchFamily="34" charset="0"/>
                <a:cs typeface="Open Sans Condensed Light" panose="020B0306030504020204" pitchFamily="34" charset="0"/>
                <a:hlinkClick r:id="rId4"/>
              </a:rPr>
              <a:t>Setup web hosting with Blue Host</a:t>
            </a:r>
            <a:endParaRPr lang="en-US" altLang="en-US" sz="1400" dirty="0">
              <a:solidFill>
                <a:srgbClr val="7F7F7F"/>
              </a:solidFill>
              <a:latin typeface="Calibri" panose="020F0502020204030204" pitchFamily="34" charset="0"/>
              <a:cs typeface="Open Sans Condensed Light" panose="020B0306030504020204" pitchFamily="34" charset="0"/>
            </a:endParaRPr>
          </a:p>
          <a:p>
            <a:pPr marL="0" marR="0">
              <a:lnSpc>
                <a:spcPct val="115000"/>
              </a:lnSpc>
              <a:spcBef>
                <a:spcPts val="0"/>
              </a:spcBef>
              <a:spcAft>
                <a:spcPts val="1000"/>
              </a:spcAft>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0888" y="7136705"/>
            <a:ext cx="3778250" cy="2668389"/>
          </a:xfrm>
          <a:prstGeom prst="rect">
            <a:avLst/>
          </a:prstGeom>
        </p:spPr>
      </p:pic>
    </p:spTree>
    <p:extLst>
      <p:ext uri="{BB962C8B-B14F-4D97-AF65-F5344CB8AC3E}">
        <p14:creationId xmlns:p14="http://schemas.microsoft.com/office/powerpoint/2010/main" val="1864363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900113" y="3638512"/>
            <a:ext cx="60896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First, The Domain Name</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It is not critically important what your domain name is. However a good rule of thumb is that your domain name should not be totally disconnected from the kind of content you will put on the website. In other words, if you anticipate creating a lot of articles about celebrities, you don’t want to name the site Auto Buzz. However, names like Life Trends, Happening Now or Viral Event Log are generic and can accommodate a variety of article topics without making the reader think, “this is weird”.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When you buy native ads, in most cases you enter branding text like “Life Trends” and that is what is shown under the headline of the ad. So if the actual domain is lifetrendsfortoday.net, it probably doesn’t matter. However, some of the smaller native ad providers may default to the domain name itself.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is a good time to say, if you already have a domain name (and/or website), it could very well be suitable for a go at arbitrage. Pull up some sites like Huffington Post and ESPN, take a look at the native ads they are displaying and click on the ads to see the names of the websites they take you to. Avoid the “brand” sites and pay attention to those who look like they are in the arbitrage biz. This will help give you an idea of the kinds of names and domain names people use.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
        <p:nvSpPr>
          <p:cNvPr id="12" name="object 24"/>
          <p:cNvSpPr>
            <a:spLocks/>
          </p:cNvSpPr>
          <p:nvPr/>
        </p:nvSpPr>
        <p:spPr bwMode="auto">
          <a:xfrm>
            <a:off x="900113" y="288134"/>
            <a:ext cx="5759450" cy="0"/>
          </a:xfrm>
          <a:custGeom>
            <a:avLst/>
            <a:gdLst>
              <a:gd name="T0" fmla="*/ 5759996 w 5759996"/>
              <a:gd name="T1" fmla="*/ 0 w 5759996"/>
            </a:gdLst>
            <a:ahLst/>
            <a:cxnLst>
              <a:cxn ang="0">
                <a:pos x="T0" y="0"/>
              </a:cxn>
              <a:cxn ang="0">
                <a:pos x="T1" y="0"/>
              </a:cxn>
            </a:cxnLst>
            <a:rect l="0" t="0" r="r" b="b"/>
            <a:pathLst>
              <a:path w="5759996">
                <a:moveTo>
                  <a:pt x="5759996" y="0"/>
                </a:moveTo>
                <a:lnTo>
                  <a:pt x="0" y="0"/>
                </a:lnTo>
              </a:path>
            </a:pathLst>
          </a:custGeom>
          <a:noFill/>
          <a:ln w="12700">
            <a:solidFill>
              <a:schemeClr val="accent6">
                <a:lumMod val="75000"/>
              </a:schemeClr>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pPr>
              <a:defRPr/>
            </a:pPr>
            <a:endParaRPr lang="en-US" sz="1800">
              <a:ea typeface="+mn-ea"/>
              <a:cs typeface="Arial" panose="020B0604020202020204" pitchFamily="34" charset="0"/>
            </a:endParaRPr>
          </a:p>
        </p:txBody>
      </p:sp>
      <p:sp>
        <p:nvSpPr>
          <p:cNvPr id="4" name="Rectangle 3"/>
          <p:cNvSpPr/>
          <p:nvPr/>
        </p:nvSpPr>
        <p:spPr>
          <a:xfrm>
            <a:off x="1490663" y="288134"/>
            <a:ext cx="5165725" cy="677108"/>
          </a:xfrm>
          <a:prstGeom prst="rect">
            <a:avLst/>
          </a:prstGeom>
        </p:spPr>
        <p:txBody>
          <a:bodyPr wrap="square">
            <a:spAutoFit/>
          </a:bodyPr>
          <a:lstStyle/>
          <a:p>
            <a:pPr eaLnBrk="1" hangingPunct="1"/>
            <a:r>
              <a:rPr lang="en-US" altLang="en-US" b="1" dirty="0">
                <a:solidFill>
                  <a:srgbClr val="F36F21"/>
                </a:solidFill>
                <a:latin typeface="Fira Sans OT" charset="0"/>
              </a:rPr>
              <a:t>Tip: Use NameMesh.com</a:t>
            </a:r>
          </a:p>
          <a:p>
            <a:pPr algn="ctr" eaLnBrk="1" hangingPunct="1"/>
            <a:r>
              <a:rPr lang="en-US" altLang="en-US" sz="1400" dirty="0">
                <a:solidFill>
                  <a:schemeClr val="bg1">
                    <a:lumMod val="50000"/>
                  </a:schemeClr>
                </a:solidFill>
                <a:latin typeface="Calibri" panose="020F0502020204030204" pitchFamily="34" charset="0"/>
              </a:rPr>
              <a:t>To quickly find available domain names</a:t>
            </a:r>
          </a:p>
        </p:txBody>
      </p:sp>
      <p:sp>
        <p:nvSpPr>
          <p:cNvPr id="14" name="object 24"/>
          <p:cNvSpPr>
            <a:spLocks/>
          </p:cNvSpPr>
          <p:nvPr/>
        </p:nvSpPr>
        <p:spPr bwMode="auto">
          <a:xfrm>
            <a:off x="958850" y="3517901"/>
            <a:ext cx="5759450" cy="0"/>
          </a:xfrm>
          <a:custGeom>
            <a:avLst/>
            <a:gdLst>
              <a:gd name="T0" fmla="*/ 5759996 w 5759996"/>
              <a:gd name="T1" fmla="*/ 0 w 5759996"/>
            </a:gdLst>
            <a:ahLst/>
            <a:cxnLst>
              <a:cxn ang="0">
                <a:pos x="T0" y="0"/>
              </a:cxn>
              <a:cxn ang="0">
                <a:pos x="T1" y="0"/>
              </a:cxn>
            </a:cxnLst>
            <a:rect l="0" t="0" r="r" b="b"/>
            <a:pathLst>
              <a:path w="5759996">
                <a:moveTo>
                  <a:pt x="5759996" y="0"/>
                </a:moveTo>
                <a:lnTo>
                  <a:pt x="0" y="0"/>
                </a:lnTo>
              </a:path>
            </a:pathLst>
          </a:custGeom>
          <a:noFill/>
          <a:ln w="12700">
            <a:solidFill>
              <a:schemeClr val="accent6">
                <a:lumMod val="75000"/>
              </a:schemeClr>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pPr>
              <a:defRPr/>
            </a:pPr>
            <a:endParaRPr lang="en-US" sz="1800">
              <a:ea typeface="+mn-ea"/>
              <a:cs typeface="Arial" panose="020B0604020202020204" pitchFamily="34" charset="0"/>
            </a:endParaRPr>
          </a:p>
        </p:txBody>
      </p:sp>
      <p:pic>
        <p:nvPicPr>
          <p:cNvPr id="2" name="Picture 1">
            <a:extLst>
              <a:ext uri="{FF2B5EF4-FFF2-40B4-BE49-F238E27FC236}">
                <a16:creationId xmlns:a16="http://schemas.microsoft.com/office/drawing/2014/main" id="{39FECCF2-7F84-4243-B0E0-1276F2616B52}"/>
              </a:ext>
            </a:extLst>
          </p:cNvPr>
          <p:cNvPicPr>
            <a:picLocks noChangeAspect="1"/>
          </p:cNvPicPr>
          <p:nvPr/>
        </p:nvPicPr>
        <p:blipFill>
          <a:blip r:embed="rId2"/>
          <a:stretch>
            <a:fillRect/>
          </a:stretch>
        </p:blipFill>
        <p:spPr>
          <a:xfrm>
            <a:off x="0" y="1165001"/>
            <a:ext cx="7556500" cy="1629731"/>
          </a:xfrm>
          <a:prstGeom prst="rect">
            <a:avLst/>
          </a:prstGeom>
        </p:spPr>
      </p:pic>
    </p:spTree>
    <p:extLst>
      <p:ext uri="{BB962C8B-B14F-4D97-AF65-F5344CB8AC3E}">
        <p14:creationId xmlns:p14="http://schemas.microsoft.com/office/powerpoint/2010/main" val="3421435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469900"/>
            <a:ext cx="6089650" cy="82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The Theme</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can use any content management system you want or none at all but I’m going to assume you are using WordPress.  Bottom line is that the theme you choose is not critical. It will not fundamentally change your probability of success. </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However, here are some things you should keep in mind:</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Avoid themes with  thick header/logo areas at the top that push the content too far down the screen</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Choose a theme where the width of the main content area is at least 740px across so a standard 728x90 sized leaderboard ad will fit</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Faster themes are better than slow ones</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We’ll be creating gallery style content, but themes that have gallery pagination built in don’t always have the flexibility to move buttons and ads around easily. It is probably better to have a simple theme and solve the gallery problem with a plugin.</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 good approach for choosing a theme if you don’t already have one you like is to:</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Visit a site with native ads</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Click on the ads that look like they point to arbitrage style sites</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Copy the domain names of the sites whose themes (design) you like</a:t>
            </a: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Paste the domain name into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hlinkClick r:id="rId2"/>
              </a:rPr>
              <a:t>http://whatwpthemeisthat.com</a:t>
            </a:r>
            <a:endPar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endParaRPr>
          </a:p>
          <a:p>
            <a:pPr marL="1073150" lvl="1" indent="-342900">
              <a:lnSpc>
                <a:spcPct val="115000"/>
              </a:lnSpc>
              <a:spcBef>
                <a:spcPts val="0"/>
              </a:spcBef>
              <a:spcAft>
                <a:spcPts val="1000"/>
              </a:spcAft>
              <a:buClr>
                <a:schemeClr val="accent6"/>
              </a:buClr>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will tell you if the site is WordPress, what theme they are using and sometimes what plugins are in use</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Using the above process you can build a short list of themes to choose from. Some may be free and others paid. I have used the Velcro Theme available at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ThemeForest</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the Newsstand theme by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GoodLayers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I’ve also used Genesis themes by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StudioPress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one from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FasterThemes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Bottom line is it doesn’t matter too much.</a:t>
            </a: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Tree>
    <p:extLst>
      <p:ext uri="{BB962C8B-B14F-4D97-AF65-F5344CB8AC3E}">
        <p14:creationId xmlns:p14="http://schemas.microsoft.com/office/powerpoint/2010/main" val="2637989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469900"/>
            <a:ext cx="60896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Which Plugins Should I Plug In?</a:t>
            </a:r>
          </a:p>
          <a:p>
            <a:pPr marL="0" marR="0">
              <a:lnSpc>
                <a:spcPct val="115000"/>
              </a:lnSpc>
              <a:spcBef>
                <a:spcPts val="0"/>
              </a:spcBef>
              <a:spcAft>
                <a:spcPts val="1000"/>
              </a:spcAft>
            </a:pPr>
            <a:r>
              <a:rPr lang="en-US" sz="1400" b="1"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First, Something For Gallery Pagination</a:t>
            </a:r>
            <a:endParaRPr lang="en-US" sz="1400" b="1"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We will be creating multi-part articles with images to entice the reader to stay on our site, scroll through the images and be exposed to as many of our ads as possible. </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To do that you need something that breaks a WordPress post into multiple pages and puts “Previous” and “Next” buttons on the screen. I use the free version of </a:t>
            </a:r>
            <a:r>
              <a:rPr lang="en-US" sz="1400" u="sng"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hlinkClick r:id="rId2"/>
              </a:rPr>
              <a:t>Advanced Content Pagination</a:t>
            </a: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 Which is no longer updated But there are many plugins out there that do something similar like </a:t>
            </a: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hlinkClick r:id="rId3"/>
              </a:rPr>
              <a:t>Pagination</a:t>
            </a: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pic>
        <p:nvPicPr>
          <p:cNvPr id="2" name="Picture 1"/>
          <p:cNvPicPr>
            <a:picLocks noChangeAspect="1"/>
          </p:cNvPicPr>
          <p:nvPr/>
        </p:nvPicPr>
        <p:blipFill>
          <a:blip r:embed="rId4"/>
          <a:stretch>
            <a:fillRect/>
          </a:stretch>
        </p:blipFill>
        <p:spPr>
          <a:xfrm>
            <a:off x="196850" y="3213100"/>
            <a:ext cx="7249537" cy="2705478"/>
          </a:xfrm>
          <a:prstGeom prst="rect">
            <a:avLst/>
          </a:prstGeom>
        </p:spPr>
      </p:pic>
      <p:sp>
        <p:nvSpPr>
          <p:cNvPr id="3" name="Rectangle 2"/>
          <p:cNvSpPr/>
          <p:nvPr/>
        </p:nvSpPr>
        <p:spPr>
          <a:xfrm>
            <a:off x="654050" y="6235701"/>
            <a:ext cx="6089650" cy="2083134"/>
          </a:xfrm>
          <a:prstGeom prst="rect">
            <a:avLst/>
          </a:prstGeom>
        </p:spPr>
        <p:txBody>
          <a:bodyPr wrap="square">
            <a:spAutoFit/>
          </a:bodyPr>
          <a:lstStyle/>
          <a:p>
            <a:pPr lvl="0">
              <a:lnSpc>
                <a:spcPct val="115000"/>
              </a:lnSpc>
              <a:spcBef>
                <a:spcPts val="0"/>
              </a:spcBef>
              <a:spcAft>
                <a:spcPts val="1000"/>
              </a:spcAft>
            </a:pPr>
            <a:r>
              <a:rPr lang="en-US" sz="1400" b="1"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Second, Something  To Display </a:t>
            </a:r>
            <a:r>
              <a:rPr lang="en-US" sz="1400" b="1" dirty="0" err="1">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b="1"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 Ads</a:t>
            </a:r>
            <a:endParaRPr lang="en-US" sz="1400" b="1" dirty="0">
              <a:solidFill>
                <a:prstClr val="white">
                  <a:lumMod val="50000"/>
                </a:prstClr>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Bef>
                <a:spcPts val="0"/>
              </a:spcBef>
              <a:spcAft>
                <a:spcPts val="1000"/>
              </a:spcAft>
            </a:pP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You may not need this if your theme is already setup to put ads in good places or if you know how to modify the single-</a:t>
            </a:r>
            <a:r>
              <a:rPr lang="en-US" sz="1400" dirty="0" err="1">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post.php</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 file to put the </a:t>
            </a:r>
            <a:r>
              <a:rPr lang="en-US" sz="1400" dirty="0" err="1">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 ad and native ad code in yourself.  Otherwise it is good to have a plugin that will do it for you or find someone to help. </a:t>
            </a:r>
            <a:r>
              <a:rPr lang="en-US" sz="1400" dirty="0" err="1">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hlinkClick r:id="rId5"/>
              </a:rPr>
              <a:t>Adsense</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hlinkClick r:id="rId5"/>
              </a:rPr>
              <a:t> strategies and setup.</a:t>
            </a:r>
            <a:endParaRPr lang="en-US" sz="1400" dirty="0">
              <a:solidFill>
                <a:prstClr val="white">
                  <a:lumMod val="50000"/>
                </a:prstClr>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Bef>
                <a:spcPts val="0"/>
              </a:spcBef>
              <a:spcAft>
                <a:spcPts val="1000"/>
              </a:spcAft>
            </a:pP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I use </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hlinkClick r:id="rId6"/>
              </a:rPr>
              <a:t>Ad Inserter </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on many of my sites. It is also free. But again, there are many </a:t>
            </a:r>
            <a:r>
              <a:rPr lang="en-US" sz="1400" dirty="0" err="1">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prstClr val="white">
                    <a:lumMod val="50000"/>
                  </a:prstClr>
                </a:solidFill>
                <a:latin typeface="Calibri" panose="020F0502020204030204" pitchFamily="34" charset="0"/>
                <a:ea typeface="Calibri" panose="020F0502020204030204" pitchFamily="34" charset="0"/>
                <a:cs typeface="Open Sans Condensed Light" panose="020B0306030504020204" pitchFamily="34" charset="0"/>
              </a:rPr>
              <a:t> plugins available. </a:t>
            </a:r>
            <a:endParaRPr lang="en-US" sz="1400" dirty="0">
              <a:solidFill>
                <a:prstClr val="white">
                  <a:lumMod val="50000"/>
                </a:prst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5389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469900"/>
            <a:ext cx="608965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Which Plugins Should I Plug In?</a:t>
            </a:r>
          </a:p>
          <a:p>
            <a:pPr marL="0" marR="0">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Third, Something To Help You Setup Native Ad Campaigns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created a plugin called “Native Ads Helper” to help me create native ad campaigns. It makes a few things simpler that get to be burdensome when your arbitrage business starts to grow: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Provides a search facility for WordPress content (I actually use this on all my WordPress sites to be able to search all posts and see visually, where a word or phrase is used in the title or content)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Formats the article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url</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title and image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url’s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for an article so that they can be cut and pasted in the process of native ad campaign creation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Generates a standardized version of your campaign title. It enforces a naming standard that makes it clear whether your campaigns are targeting mobile or desktop, what native ad provider they are from and what geography they are targeting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1000"/>
              </a:spcAft>
              <a:buClr>
                <a:schemeClr val="accent6"/>
              </a:buClr>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Generates UTM codes which you need to paste into your campaign to tell Google Analytics which ad campaign the traffic is coming from.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Native Ads Helper plugin is only available as part of the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Arbicah</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video course.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pic>
        <p:nvPicPr>
          <p:cNvPr id="4" name="Picture 3"/>
          <p:cNvPicPr>
            <a:picLocks noChangeAspect="1"/>
          </p:cNvPicPr>
          <p:nvPr/>
        </p:nvPicPr>
        <p:blipFill>
          <a:blip r:embed="rId2"/>
          <a:stretch>
            <a:fillRect/>
          </a:stretch>
        </p:blipFill>
        <p:spPr>
          <a:xfrm>
            <a:off x="349250" y="5514978"/>
            <a:ext cx="7049484" cy="3077004"/>
          </a:xfrm>
          <a:prstGeom prst="rect">
            <a:avLst/>
          </a:prstGeom>
        </p:spPr>
      </p:pic>
    </p:spTree>
    <p:extLst>
      <p:ext uri="{BB962C8B-B14F-4D97-AF65-F5344CB8AC3E}">
        <p14:creationId xmlns:p14="http://schemas.microsoft.com/office/powerpoint/2010/main" val="3072757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5" name="object 20"/>
          <p:cNvSpPr txBox="1">
            <a:spLocks noChangeArrowheads="1"/>
          </p:cNvSpPr>
          <p:nvPr/>
        </p:nvSpPr>
        <p:spPr bwMode="auto">
          <a:xfrm>
            <a:off x="654050" y="469900"/>
            <a:ext cx="60896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Which Plugins Should I Plug In?</a:t>
            </a:r>
          </a:p>
          <a:p>
            <a:pPr marL="0" marR="0">
              <a:lnSpc>
                <a:spcPct val="115000"/>
              </a:lnSpc>
              <a:spcBef>
                <a:spcPts val="0"/>
              </a:spcBef>
              <a:spcAft>
                <a:spcPts val="1000"/>
              </a:spcAft>
            </a:pPr>
            <a:r>
              <a:rPr lang="en-US" sz="1400" b="1"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Fourth, Something To Speed Up Your Website</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Your arbitrage business can send a ton of traffic to your website in a short period of time. You absolutely need to install a caching plugin like </a:t>
            </a: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hlinkClick r:id="rId2"/>
              </a:rPr>
              <a:t>WP Super Cache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or </a:t>
            </a: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hlinkClick r:id="rId3"/>
              </a:rPr>
              <a:t>W3 Total Cache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to make your site as fast as possible. </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Even then, if you are on a shared server and end up buying lots of traffic, it may not be enough to have a caching plugin. You may need to move to a Virtual Private Server (VPS) or perhaps a dedicated server.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
        <p:nvSpPr>
          <p:cNvPr id="12" name="object 20"/>
          <p:cNvSpPr txBox="1">
            <a:spLocks noChangeArrowheads="1"/>
          </p:cNvSpPr>
          <p:nvPr/>
        </p:nvSpPr>
        <p:spPr bwMode="auto">
          <a:xfrm>
            <a:off x="654050" y="3060700"/>
            <a:ext cx="608965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After It’s All Installed</a:t>
            </a:r>
            <a:endPar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Now that you have the theme and plugins installed, you won’t really know what your site looks like until you create the first article and take it for a test run.</a:t>
            </a: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That’s why I created a sample article for you to import. </a:t>
            </a:r>
            <a:r>
              <a:rPr lang="en-US" sz="1400" b="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This may not display properly depending on the plugins you are using.*</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If it doesn’t you’ll just have to create your own sample article or wait until you’ve created your first real article to see how the site looks:</a:t>
            </a:r>
          </a:p>
          <a:p>
            <a:pPr eaLnBrk="1" hangingPunct="1">
              <a:lnSpc>
                <a:spcPct val="130000"/>
              </a:lnSpc>
            </a:pPr>
            <a:r>
              <a:rPr lang="en-US" altLang="en-US" sz="1400" dirty="0">
                <a:solidFill>
                  <a:schemeClr val="bg1">
                    <a:lumMod val="50000"/>
                  </a:schemeClr>
                </a:solidFill>
                <a:latin typeface="Open Sans Condensed Light"/>
              </a:rPr>
              <a:t> To import this information into a WordPress site follow these steps: </a:t>
            </a:r>
          </a:p>
          <a:p>
            <a:pPr eaLnBrk="1" hangingPunct="1">
              <a:lnSpc>
                <a:spcPct val="130000"/>
              </a:lnSpc>
            </a:pPr>
            <a:r>
              <a:rPr lang="en-US" altLang="en-US" sz="1400" dirty="0">
                <a:solidFill>
                  <a:schemeClr val="bg1">
                    <a:lumMod val="50000"/>
                  </a:schemeClr>
                </a:solidFill>
                <a:latin typeface="Open Sans Condensed Light"/>
              </a:rPr>
              <a:t> 1. Log in to that site as an administrator. </a:t>
            </a:r>
          </a:p>
          <a:p>
            <a:pPr eaLnBrk="1" hangingPunct="1">
              <a:lnSpc>
                <a:spcPct val="130000"/>
              </a:lnSpc>
            </a:pPr>
            <a:r>
              <a:rPr lang="en-US" altLang="en-US" sz="1400" dirty="0">
                <a:solidFill>
                  <a:schemeClr val="bg1">
                    <a:lumMod val="50000"/>
                  </a:schemeClr>
                </a:solidFill>
                <a:latin typeface="Open Sans Condensed Light"/>
              </a:rPr>
              <a:t> 2. Go to Tools: Import in the WordPress admin panel. </a:t>
            </a:r>
          </a:p>
          <a:p>
            <a:pPr eaLnBrk="1" hangingPunct="1">
              <a:lnSpc>
                <a:spcPct val="130000"/>
              </a:lnSpc>
            </a:pPr>
            <a:r>
              <a:rPr lang="en-US" altLang="en-US" sz="1400" dirty="0">
                <a:solidFill>
                  <a:schemeClr val="bg1">
                    <a:lumMod val="50000"/>
                  </a:schemeClr>
                </a:solidFill>
                <a:latin typeface="Open Sans Condensed Light"/>
              </a:rPr>
              <a:t> 3. Install the "WordPress" importer from the list. </a:t>
            </a:r>
          </a:p>
          <a:p>
            <a:pPr eaLnBrk="1" hangingPunct="1">
              <a:lnSpc>
                <a:spcPct val="130000"/>
              </a:lnSpc>
            </a:pPr>
            <a:r>
              <a:rPr lang="en-US" altLang="en-US" sz="1400" dirty="0">
                <a:solidFill>
                  <a:schemeClr val="bg1">
                    <a:lumMod val="50000"/>
                  </a:schemeClr>
                </a:solidFill>
                <a:latin typeface="Open Sans Condensed Light"/>
              </a:rPr>
              <a:t> 4. Activate &amp; Run Importer. </a:t>
            </a:r>
          </a:p>
          <a:p>
            <a:pPr eaLnBrk="1" hangingPunct="1">
              <a:lnSpc>
                <a:spcPct val="130000"/>
              </a:lnSpc>
            </a:pPr>
            <a:r>
              <a:rPr lang="en-US" altLang="en-US" sz="1400" dirty="0">
                <a:solidFill>
                  <a:schemeClr val="bg1">
                    <a:lumMod val="50000"/>
                  </a:schemeClr>
                </a:solidFill>
                <a:latin typeface="Open Sans Condensed Light"/>
              </a:rPr>
              <a:t> 5. Click “Choose File” and instead of selecting a file, copy and paste this link into the File Name blank: </a:t>
            </a:r>
            <a:r>
              <a:rPr lang="en-US" altLang="en-US" sz="1400" dirty="0">
                <a:solidFill>
                  <a:schemeClr val="bg1">
                    <a:lumMod val="50000"/>
                  </a:schemeClr>
                </a:solidFill>
                <a:latin typeface="Open Sans Condensed Light"/>
                <a:hlinkClick r:id="rId4"/>
              </a:rPr>
              <a:t>http://www.heckyeah.org/samplecontent.xml</a:t>
            </a:r>
            <a:r>
              <a:rPr lang="en-US" altLang="en-US" sz="1400" dirty="0">
                <a:solidFill>
                  <a:schemeClr val="bg1">
                    <a:lumMod val="50000"/>
                  </a:schemeClr>
                </a:solidFill>
                <a:latin typeface="Open Sans Condensed Light"/>
              </a:rPr>
              <a:t>  and then click “Open”</a:t>
            </a:r>
          </a:p>
          <a:p>
            <a:pPr eaLnBrk="1" hangingPunct="1">
              <a:lnSpc>
                <a:spcPct val="130000"/>
              </a:lnSpc>
            </a:pPr>
            <a:r>
              <a:rPr lang="en-US" altLang="en-US" sz="1400" dirty="0">
                <a:solidFill>
                  <a:schemeClr val="bg1">
                    <a:lumMod val="50000"/>
                  </a:schemeClr>
                </a:solidFill>
                <a:latin typeface="Open Sans Condensed Light"/>
              </a:rPr>
              <a:t> 6. You will first be asked to map the author in this export file to an existing user on the site. </a:t>
            </a:r>
          </a:p>
          <a:p>
            <a:pPr eaLnBrk="1" hangingPunct="1">
              <a:lnSpc>
                <a:spcPct val="130000"/>
              </a:lnSpc>
            </a:pPr>
            <a:r>
              <a:rPr lang="en-US" altLang="en-US" sz="1400" dirty="0">
                <a:solidFill>
                  <a:schemeClr val="bg1">
                    <a:lumMod val="50000"/>
                  </a:schemeClr>
                </a:solidFill>
                <a:latin typeface="Open Sans Condensed Light"/>
              </a:rPr>
              <a:t>7. WordPress will then import the post contained in this file into your site. </a:t>
            </a:r>
          </a:p>
          <a:p>
            <a:pPr eaLnBrk="1" hangingPunct="1">
              <a:lnSpc>
                <a:spcPct val="130000"/>
              </a:lnSpc>
            </a:pPr>
            <a:r>
              <a:rPr lang="en-US" altLang="en-US" sz="1400" dirty="0">
                <a:solidFill>
                  <a:schemeClr val="bg1">
                    <a:lumMod val="50000"/>
                  </a:schemeClr>
                </a:solidFill>
                <a:latin typeface="Calibri" panose="020F0502020204030204" pitchFamily="34" charset="0"/>
              </a:rPr>
              <a:t>Find the sample article entitled “Nine Incredible Fruits That Can Change Your Life” .</a:t>
            </a:r>
            <a:endParaRPr lang="en-US" altLang="en-US" sz="1000" dirty="0">
              <a:latin typeface="Fira Sans OT" charset="0"/>
            </a:endParaRPr>
          </a:p>
          <a:p>
            <a:pPr eaLnBrk="1" hangingPunct="1">
              <a:lnSpc>
                <a:spcPct val="130000"/>
              </a:lnSpc>
            </a:pPr>
            <a:r>
              <a:rPr lang="en-US" altLang="en-US" sz="1000" b="1" dirty="0">
                <a:solidFill>
                  <a:schemeClr val="bg1">
                    <a:lumMod val="50000"/>
                  </a:schemeClr>
                </a:solidFill>
                <a:latin typeface="Fira Sans OT" charset="0"/>
              </a:rPr>
              <a:t>* The sample article is from a site with the Advanced Content Pagination plugin installed and uses [</a:t>
            </a:r>
            <a:r>
              <a:rPr lang="en-US" altLang="en-US" sz="1000" b="1" dirty="0" err="1">
                <a:solidFill>
                  <a:schemeClr val="bg1">
                    <a:lumMod val="50000"/>
                  </a:schemeClr>
                </a:solidFill>
                <a:latin typeface="Fira Sans OT" charset="0"/>
              </a:rPr>
              <a:t>nextpage</a:t>
            </a:r>
            <a:r>
              <a:rPr lang="en-US" altLang="en-US" sz="1000" b="1" dirty="0">
                <a:solidFill>
                  <a:schemeClr val="bg1">
                    <a:lumMod val="50000"/>
                  </a:schemeClr>
                </a:solidFill>
                <a:latin typeface="Fira Sans OT" charset="0"/>
              </a:rPr>
              <a:t>] tags to break content into separate pages.</a:t>
            </a:r>
            <a:endParaRPr lang="en-US" altLang="en-US" sz="1400" b="1" dirty="0">
              <a:solidFill>
                <a:schemeClr val="bg1">
                  <a:lumMod val="50000"/>
                </a:schemeClr>
              </a:solidFill>
              <a:latin typeface="Calibri" panose="020F0502020204030204" pitchFamily="34" charset="0"/>
            </a:endParaRPr>
          </a:p>
        </p:txBody>
      </p:sp>
    </p:spTree>
    <p:extLst>
      <p:ext uri="{BB962C8B-B14F-4D97-AF65-F5344CB8AC3E}">
        <p14:creationId xmlns:p14="http://schemas.microsoft.com/office/powerpoint/2010/main" val="2266626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698500"/>
            <a:ext cx="6902450" cy="8041315"/>
          </a:xfrm>
          <a:prstGeom prst="rect">
            <a:avLst/>
          </a:prstGeom>
        </p:spPr>
      </p:pic>
      <p:sp>
        <p:nvSpPr>
          <p:cNvPr id="4" name="TextBox 3"/>
          <p:cNvSpPr txBox="1"/>
          <p:nvPr/>
        </p:nvSpPr>
        <p:spPr>
          <a:xfrm>
            <a:off x="349250" y="241300"/>
            <a:ext cx="6705600" cy="307777"/>
          </a:xfrm>
          <a:prstGeom prst="rect">
            <a:avLst/>
          </a:prstGeom>
          <a:noFill/>
        </p:spPr>
        <p:txBody>
          <a:bodyPr wrap="square" rtlCol="0">
            <a:spAutoFit/>
          </a:bodyPr>
          <a:lstStyle/>
          <a:p>
            <a:r>
              <a:rPr lang="en-US" sz="1400" b="1" dirty="0">
                <a:solidFill>
                  <a:schemeClr val="accent6"/>
                </a:solidFill>
              </a:rPr>
              <a:t>Once you have your site put together, it may look something like this:</a:t>
            </a:r>
          </a:p>
        </p:txBody>
      </p:sp>
    </p:spTree>
    <p:extLst>
      <p:ext uri="{BB962C8B-B14F-4D97-AF65-F5344CB8AC3E}">
        <p14:creationId xmlns:p14="http://schemas.microsoft.com/office/powerpoint/2010/main" val="4120191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0896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Besides the brilliancies dancing in your own splendid head there are four important sources of ideas for article content.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Competitor Sites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every industry you want to know what your competitors are doing and in arbitrage it is absolutely essential.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H</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ow do you find who your arbitrage competitors are? Follow the ad trail!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Take a look at any set of native ads under the articles of big publishers like these from the Washington Post. Ignore the ads from Motor Trend, Chevron and Exxon Mobile and click on the other ones. They are likely to be arbitrage sites.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Content Research</a:t>
            </a:r>
            <a:endParaRPr sz="4800" dirty="0">
              <a:solidFill>
                <a:schemeClr val="accent6">
                  <a:lumMod val="75000"/>
                </a:schemeClr>
              </a:solidFill>
              <a:latin typeface="Myriad Pro"/>
              <a:ea typeface="+mn-ea"/>
              <a:cs typeface="Myriad Pro"/>
            </a:endParaRPr>
          </a:p>
        </p:txBody>
      </p:sp>
      <p:pic>
        <p:nvPicPr>
          <p:cNvPr id="3" name="Picture 2"/>
          <p:cNvPicPr>
            <a:picLocks noChangeAspect="1"/>
          </p:cNvPicPr>
          <p:nvPr/>
        </p:nvPicPr>
        <p:blipFill>
          <a:blip r:embed="rId2"/>
          <a:stretch>
            <a:fillRect/>
          </a:stretch>
        </p:blipFill>
        <p:spPr>
          <a:xfrm>
            <a:off x="885825" y="4127500"/>
            <a:ext cx="5737866" cy="4671404"/>
          </a:xfrm>
          <a:prstGeom prst="rect">
            <a:avLst/>
          </a:prstGeom>
        </p:spPr>
      </p:pic>
    </p:spTree>
    <p:extLst>
      <p:ext uri="{BB962C8B-B14F-4D97-AF65-F5344CB8AC3E}">
        <p14:creationId xmlns:p14="http://schemas.microsoft.com/office/powerpoint/2010/main" val="2133203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08965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marR="0" lvl="0" indent="-342900">
              <a:lnSpc>
                <a:spcPct val="115000"/>
              </a:lnSpc>
              <a:spcBef>
                <a:spcPts val="0"/>
              </a:spcBef>
              <a:spcAft>
                <a:spcPts val="1000"/>
              </a:spcAft>
              <a:buFont typeface="+mj-lt"/>
              <a:buAutoNum type="arabicPeriod"/>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Competitor Sites (continued)</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Make a list of the competitor sites you come across by copying and pasting their link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urls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into a document for future reference. Visit their home page and find the content they have most recently published. Most publishers are producing content they have reason to believe is working now. Some of it may be experiments on their part, so there is no guarantee that mimicking an article from a big publisher will be successful. But it is a good place to start.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Copy and paste links to articles that you want to remember or will consider emulating.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startAt="2"/>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Current Ads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one is probably obvious but you should be looking at the ads you are seeing and taking note of those that are particularly interesting as candidates for your own site. You never want to rip off a copy of anyone’s article but it is easy to produce something along the same lines. </a:t>
            </a: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more you browse, the more you will find categories that you’ll be tempted to experiment with. It may be in fashion, celebrity, bizarre, do-it-yourself, craft, sports or any number of other areas. </a:t>
            </a:r>
          </a:p>
          <a:p>
            <a:pPr marL="2286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your site is focused on a particular niche you will obviously want to study ads in that category. If your site is more general then you can jot down multiple categories of ads and try to choose the cream of the crop from each one for your initial set of content.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Content Research</a:t>
            </a:r>
            <a:endParaRPr sz="4800" dirty="0">
              <a:solidFill>
                <a:schemeClr val="accent6">
                  <a:lumMod val="75000"/>
                </a:schemeClr>
              </a:solidFill>
              <a:latin typeface="Myriad Pro"/>
              <a:ea typeface="+mn-ea"/>
              <a:cs typeface="Myriad Pro"/>
            </a:endParaRPr>
          </a:p>
        </p:txBody>
      </p:sp>
    </p:spTree>
    <p:extLst>
      <p:ext uri="{BB962C8B-B14F-4D97-AF65-F5344CB8AC3E}">
        <p14:creationId xmlns:p14="http://schemas.microsoft.com/office/powerpoint/2010/main" val="1605279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303212" y="4356100"/>
            <a:ext cx="6446838"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marR="0" lvl="0" indent="-342900">
              <a:lnSpc>
                <a:spcPct val="115000"/>
              </a:lnSpc>
              <a:spcBef>
                <a:spcPts val="0"/>
              </a:spcBef>
              <a:spcAft>
                <a:spcPts val="1000"/>
              </a:spcAft>
              <a:buFont typeface="+mj-lt"/>
              <a:buAutoNum type="arabicPeriod" startAt="3"/>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Research Tools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22860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When your business takes off, the importance of finding profitable content ideas and doing it efficiently will become imperative. Everyone who is a serious player uses research tools that survey the native ads being displayed across thousands of websites. I use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hlinkClick r:id="rId2"/>
              </a:rPr>
              <a:t>Native Ad Buzz</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p>
          <a:p>
            <a:pPr marL="22860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hlinkClick r:id="rId2"/>
              </a:rPr>
              <a:t>Native Ad Buzz</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is one of several market intelligence tools that lets you spy on other people’s ads </a:t>
            </a:r>
            <a:r>
              <a:rPr lang="en-US" sz="1400" u="sng" dirty="0">
                <a:solidFill>
                  <a:srgbClr val="FF0000"/>
                </a:solidFill>
                <a:latin typeface="Calibri" panose="020F0502020204030204" pitchFamily="34" charset="0"/>
                <a:ea typeface="Calibri" panose="020F0502020204030204" pitchFamily="34" charset="0"/>
                <a:cs typeface="Open Sans Condensed Light" panose="020B0306030504020204" pitchFamily="34" charset="0"/>
              </a:rPr>
              <a:t>and articles.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can figure out how well other campaigns are doing by seeing how long they have been running and how often they’ve been seen.</a:t>
            </a:r>
          </a:p>
          <a:p>
            <a:pPr marL="22860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Services like Native Ad Buzz collect huge databases of ads, the images and titles that go with the ads, the dates the ads ran, the network, devices, etc. You can do searches to find the most successful ads in your niche.</a:t>
            </a:r>
          </a:p>
          <a:p>
            <a:pPr marL="22860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There are several competitors like: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hlinkClick r:id="rId3"/>
              </a:rPr>
              <a:t>Advault.io</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and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AdSpider</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They are more expensive but you can try out their $1 trial just see what they look like on the inside. One reason I keep my subscription to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hlinkClick r:id="rId2"/>
              </a:rPr>
              <a:t>Native Ad Buzz</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besides the fact that it is less expensive, is that it has an active forum with very experienced arbitragers.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Content Research</a:t>
            </a:r>
            <a:endParaRPr sz="4800" dirty="0">
              <a:solidFill>
                <a:schemeClr val="accent6">
                  <a:lumMod val="75000"/>
                </a:schemeClr>
              </a:solidFill>
              <a:latin typeface="Myriad Pro"/>
              <a:ea typeface="+mn-ea"/>
              <a:cs typeface="Myriad Pro"/>
            </a:endParaRPr>
          </a:p>
        </p:txBody>
      </p:sp>
      <p:pic>
        <p:nvPicPr>
          <p:cNvPr id="4" name="Picture 3"/>
          <p:cNvPicPr>
            <a:picLocks noChangeAspect="1"/>
          </p:cNvPicPr>
          <p:nvPr/>
        </p:nvPicPr>
        <p:blipFill>
          <a:blip r:embed="rId4"/>
          <a:stretch>
            <a:fillRect/>
          </a:stretch>
        </p:blipFill>
        <p:spPr>
          <a:xfrm>
            <a:off x="2746375" y="1263650"/>
            <a:ext cx="4419600" cy="3308039"/>
          </a:xfrm>
          <a:prstGeom prst="rect">
            <a:avLst/>
          </a:prstGeom>
        </p:spPr>
      </p:pic>
    </p:spTree>
    <p:extLst>
      <p:ext uri="{BB962C8B-B14F-4D97-AF65-F5344CB8AC3E}">
        <p14:creationId xmlns:p14="http://schemas.microsoft.com/office/powerpoint/2010/main" val="1437765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object 9"/>
          <p:cNvSpPr>
            <a:spLocks/>
          </p:cNvSpPr>
          <p:nvPr/>
        </p:nvSpPr>
        <p:spPr bwMode="auto">
          <a:xfrm>
            <a:off x="1506538" y="1279525"/>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18" name="object 10"/>
          <p:cNvSpPr>
            <a:spLocks/>
          </p:cNvSpPr>
          <p:nvPr/>
        </p:nvSpPr>
        <p:spPr bwMode="auto">
          <a:xfrm>
            <a:off x="2654300" y="135255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19" name="object 11"/>
          <p:cNvSpPr>
            <a:spLocks/>
          </p:cNvSpPr>
          <p:nvPr/>
        </p:nvSpPr>
        <p:spPr bwMode="auto">
          <a:xfrm>
            <a:off x="3692525" y="1279525"/>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20" name="object 12"/>
          <p:cNvSpPr>
            <a:spLocks/>
          </p:cNvSpPr>
          <p:nvPr/>
        </p:nvSpPr>
        <p:spPr bwMode="auto">
          <a:xfrm>
            <a:off x="4413250" y="1355725"/>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21" name="object 13"/>
          <p:cNvSpPr>
            <a:spLocks/>
          </p:cNvSpPr>
          <p:nvPr/>
        </p:nvSpPr>
        <p:spPr bwMode="auto">
          <a:xfrm>
            <a:off x="5195888" y="1279525"/>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22" name="object 14"/>
          <p:cNvSpPr>
            <a:spLocks/>
          </p:cNvSpPr>
          <p:nvPr/>
        </p:nvSpPr>
        <p:spPr bwMode="auto">
          <a:xfrm>
            <a:off x="6113463" y="136048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 name="object 15"/>
          <p:cNvSpPr txBox="1"/>
          <p:nvPr/>
        </p:nvSpPr>
        <p:spPr>
          <a:xfrm>
            <a:off x="2647950" y="546100"/>
            <a:ext cx="2325688" cy="749300"/>
          </a:xfrm>
          <a:prstGeom prst="rect">
            <a:avLst/>
          </a:prstGeom>
        </p:spPr>
        <p:txBody>
          <a:bodyPr lIns="0" tIns="0" rIns="0" bIns="0"/>
          <a:lstStyle/>
          <a:p>
            <a:pPr marL="12700" fontAlgn="auto">
              <a:spcBef>
                <a:spcPts val="0"/>
              </a:spcBef>
              <a:spcAft>
                <a:spcPts val="0"/>
              </a:spcAft>
              <a:defRPr/>
            </a:pPr>
            <a:r>
              <a:rPr sz="4400" spc="-55" dirty="0">
                <a:solidFill>
                  <a:schemeClr val="accent6">
                    <a:lumMod val="75000"/>
                  </a:schemeClr>
                </a:solidFill>
                <a:latin typeface="Myriad Pro"/>
                <a:ea typeface="+mn-ea"/>
                <a:cs typeface="Myriad Pro"/>
              </a:rPr>
              <a:t>C</a:t>
            </a:r>
            <a:r>
              <a:rPr sz="4400" dirty="0">
                <a:solidFill>
                  <a:schemeClr val="accent6">
                    <a:lumMod val="75000"/>
                  </a:schemeClr>
                </a:solidFill>
                <a:latin typeface="Myriad Pro"/>
                <a:ea typeface="+mn-ea"/>
                <a:cs typeface="Myriad Pro"/>
              </a:rPr>
              <a:t>o</a:t>
            </a:r>
            <a:r>
              <a:rPr sz="4400" spc="-20" dirty="0">
                <a:solidFill>
                  <a:schemeClr val="accent6">
                    <a:lumMod val="75000"/>
                  </a:schemeClr>
                </a:solidFill>
                <a:latin typeface="Myriad Pro"/>
                <a:ea typeface="+mn-ea"/>
                <a:cs typeface="Myriad Pro"/>
              </a:rPr>
              <a:t>n</a:t>
            </a:r>
            <a:r>
              <a:rPr sz="4400" spc="-30" dirty="0">
                <a:solidFill>
                  <a:schemeClr val="accent6">
                    <a:lumMod val="75000"/>
                  </a:schemeClr>
                </a:solidFill>
                <a:latin typeface="Myriad Pro"/>
                <a:ea typeface="+mn-ea"/>
                <a:cs typeface="Myriad Pro"/>
              </a:rPr>
              <a:t>t</a:t>
            </a:r>
            <a:r>
              <a:rPr sz="4400" dirty="0">
                <a:solidFill>
                  <a:schemeClr val="accent6">
                    <a:lumMod val="75000"/>
                  </a:schemeClr>
                </a:solidFill>
                <a:latin typeface="Myriad Pro"/>
                <a:ea typeface="+mn-ea"/>
                <a:cs typeface="Myriad Pro"/>
              </a:rPr>
              <a:t>e</a:t>
            </a:r>
            <a:r>
              <a:rPr sz="4400" spc="-20" dirty="0">
                <a:solidFill>
                  <a:schemeClr val="accent6">
                    <a:lumMod val="75000"/>
                  </a:schemeClr>
                </a:solidFill>
                <a:latin typeface="Myriad Pro"/>
                <a:ea typeface="+mn-ea"/>
                <a:cs typeface="Myriad Pro"/>
              </a:rPr>
              <a:t>n</a:t>
            </a:r>
            <a:r>
              <a:rPr sz="4400" dirty="0">
                <a:solidFill>
                  <a:schemeClr val="accent6">
                    <a:lumMod val="75000"/>
                  </a:schemeClr>
                </a:solidFill>
                <a:latin typeface="Myriad Pro"/>
                <a:ea typeface="+mn-ea"/>
                <a:cs typeface="Myriad Pro"/>
              </a:rPr>
              <a:t>ts</a:t>
            </a:r>
          </a:p>
        </p:txBody>
      </p:sp>
      <p:sp>
        <p:nvSpPr>
          <p:cNvPr id="11" name="object 16"/>
          <p:cNvSpPr txBox="1"/>
          <p:nvPr/>
        </p:nvSpPr>
        <p:spPr>
          <a:xfrm>
            <a:off x="1797050" y="2025650"/>
            <a:ext cx="782638" cy="5378450"/>
          </a:xfrm>
          <a:prstGeom prst="rect">
            <a:avLst/>
          </a:prstGeom>
        </p:spPr>
        <p:txBody>
          <a:bodyPr lIns="0" tIns="0" rIns="0" bIns="0"/>
          <a:lstStyle/>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  </a:t>
            </a:r>
            <a:r>
              <a:rPr sz="2500" dirty="0">
                <a:solidFill>
                  <a:schemeClr val="accent6">
                    <a:lumMod val="75000"/>
                  </a:schemeClr>
                </a:solidFill>
                <a:latin typeface="Fira Sans OT Medium"/>
                <a:ea typeface="+mn-ea"/>
                <a:cs typeface="Fira Sans OT Medium"/>
              </a:rPr>
              <a:t>3</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  6</a:t>
            </a:r>
            <a:endParaRPr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10</a:t>
            </a:r>
            <a:endParaRPr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11</a:t>
            </a:r>
            <a:endParaRPr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sz="2500" dirty="0">
                <a:solidFill>
                  <a:schemeClr val="accent6">
                    <a:lumMod val="75000"/>
                  </a:schemeClr>
                </a:solidFill>
                <a:latin typeface="Fira Sans OT Medium"/>
                <a:ea typeface="+mn-ea"/>
                <a:cs typeface="Fira Sans OT Medium"/>
              </a:rPr>
              <a:t>1</a:t>
            </a:r>
            <a:r>
              <a:rPr lang="en-US" sz="2500" dirty="0">
                <a:solidFill>
                  <a:schemeClr val="accent6">
                    <a:lumMod val="75000"/>
                  </a:schemeClr>
                </a:solidFill>
                <a:latin typeface="Fira Sans OT Medium"/>
                <a:ea typeface="+mn-ea"/>
                <a:cs typeface="Fira Sans OT Medium"/>
              </a:rPr>
              <a:t>8</a:t>
            </a:r>
            <a:endParaRPr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22</a:t>
            </a:r>
            <a:endParaRPr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2</a:t>
            </a:r>
            <a:r>
              <a:rPr sz="2500" dirty="0">
                <a:solidFill>
                  <a:schemeClr val="accent6">
                    <a:lumMod val="75000"/>
                  </a:schemeClr>
                </a:solidFill>
                <a:latin typeface="Fira Sans OT Medium"/>
                <a:ea typeface="+mn-ea"/>
                <a:cs typeface="Fira Sans OT Medium"/>
              </a:rPr>
              <a:t>8</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2</a:t>
            </a:r>
            <a:r>
              <a:rPr sz="2500" dirty="0">
                <a:solidFill>
                  <a:schemeClr val="accent6">
                    <a:lumMod val="75000"/>
                  </a:schemeClr>
                </a:solidFill>
                <a:latin typeface="Fira Sans OT Medium"/>
                <a:ea typeface="+mn-ea"/>
                <a:cs typeface="Fira Sans OT Medium"/>
              </a:rPr>
              <a:t>9</a:t>
            </a:r>
            <a:endParaRPr lang="en-US" sz="2500" dirty="0">
              <a:solidFill>
                <a:schemeClr val="accent6">
                  <a:lumMod val="75000"/>
                </a:schemeClr>
              </a:solidFill>
              <a:latin typeface="Fira Sans OT Medium"/>
              <a:ea typeface="+mn-ea"/>
              <a:cs typeface="Fira Sans OT Medium"/>
            </a:endParaRP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39</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42</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45</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55</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60</a:t>
            </a:r>
          </a:p>
          <a:p>
            <a:pPr marL="12700" fontAlgn="auto">
              <a:spcBef>
                <a:spcPts val="0"/>
              </a:spcBef>
              <a:spcAft>
                <a:spcPts val="0"/>
              </a:spcAft>
              <a:defRPr/>
            </a:pPr>
            <a:r>
              <a:rPr lang="en-US" sz="2500" dirty="0">
                <a:solidFill>
                  <a:schemeClr val="accent6">
                    <a:lumMod val="75000"/>
                  </a:schemeClr>
                </a:solidFill>
                <a:latin typeface="Fira Sans OT Medium"/>
                <a:ea typeface="+mn-ea"/>
                <a:cs typeface="Fira Sans OT Medium"/>
              </a:rPr>
              <a:t>64</a:t>
            </a:r>
            <a:endParaRPr sz="2500" dirty="0">
              <a:solidFill>
                <a:schemeClr val="accent6">
                  <a:lumMod val="75000"/>
                </a:schemeClr>
              </a:solidFill>
              <a:latin typeface="Fira Sans OT Medium"/>
              <a:ea typeface="+mn-ea"/>
              <a:cs typeface="Fira Sans OT Medium"/>
            </a:endParaRPr>
          </a:p>
        </p:txBody>
      </p:sp>
      <p:sp>
        <p:nvSpPr>
          <p:cNvPr id="12" name="object 17"/>
          <p:cNvSpPr txBox="1"/>
          <p:nvPr/>
        </p:nvSpPr>
        <p:spPr>
          <a:xfrm>
            <a:off x="2706688" y="2114550"/>
            <a:ext cx="3662362" cy="249238"/>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spc="-25" dirty="0">
                <a:solidFill>
                  <a:srgbClr val="6D6E71"/>
                </a:solidFill>
                <a:latin typeface="Fira Sans OT Light"/>
                <a:ea typeface="+mn-ea"/>
                <a:cs typeface="Fira Sans OT Light"/>
              </a:rPr>
              <a:t>Arbitrageurs Know They’re Bad</a:t>
            </a:r>
            <a:endParaRPr sz="1400" dirty="0">
              <a:latin typeface="Fira Sans OT Light"/>
              <a:ea typeface="+mn-ea"/>
              <a:cs typeface="Fira Sans OT Light"/>
            </a:endParaRPr>
          </a:p>
        </p:txBody>
      </p:sp>
      <p:sp>
        <p:nvSpPr>
          <p:cNvPr id="13" name="object 18"/>
          <p:cNvSpPr txBox="1"/>
          <p:nvPr/>
        </p:nvSpPr>
        <p:spPr>
          <a:xfrm>
            <a:off x="2706688" y="2495550"/>
            <a:ext cx="2671762" cy="249238"/>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Dear Reader, Meet Native Ad</a:t>
            </a:r>
            <a:endParaRPr sz="1400" dirty="0">
              <a:latin typeface="Fira Sans OT Light"/>
              <a:ea typeface="+mn-ea"/>
              <a:cs typeface="Fira Sans OT Light"/>
            </a:endParaRPr>
          </a:p>
        </p:txBody>
      </p:sp>
      <p:sp>
        <p:nvSpPr>
          <p:cNvPr id="9227" name="object 19"/>
          <p:cNvSpPr txBox="1">
            <a:spLocks noChangeArrowheads="1"/>
          </p:cNvSpPr>
          <p:nvPr/>
        </p:nvSpPr>
        <p:spPr bwMode="auto">
          <a:xfrm>
            <a:off x="2706688" y="2876550"/>
            <a:ext cx="36623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254000" indent="-241300" eaLnBrk="0" hangingPunct="0">
              <a:tabLst>
                <a:tab pos="254000" algn="l"/>
              </a:tabLst>
              <a:defRPr sz="2400">
                <a:solidFill>
                  <a:schemeClr val="tx1"/>
                </a:solidFill>
                <a:latin typeface="Arial" panose="020B0604020202020204" pitchFamily="34" charset="0"/>
                <a:ea typeface="MS PGothic" panose="020B0600070205080204" pitchFamily="34" charset="-128"/>
              </a:defRPr>
            </a:lvl1pPr>
            <a:lvl2pPr marL="742950" indent="-285750" eaLnBrk="0" hangingPunct="0">
              <a:tabLst>
                <a:tab pos="254000" algn="l"/>
              </a:tabLst>
              <a:defRPr sz="2400">
                <a:solidFill>
                  <a:schemeClr val="tx1"/>
                </a:solidFill>
                <a:latin typeface="Arial" panose="020B0604020202020204" pitchFamily="34" charset="0"/>
                <a:ea typeface="MS PGothic" panose="020B0600070205080204" pitchFamily="34" charset="-128"/>
              </a:defRPr>
            </a:lvl2pPr>
            <a:lvl3pPr marL="1143000" indent="-228600" eaLnBrk="0" hangingPunct="0">
              <a:tabLst>
                <a:tab pos="254000" algn="l"/>
              </a:tabLst>
              <a:defRPr sz="2400">
                <a:solidFill>
                  <a:schemeClr val="tx1"/>
                </a:solidFill>
                <a:latin typeface="Arial" panose="020B0604020202020204" pitchFamily="34" charset="0"/>
                <a:ea typeface="MS PGothic" panose="020B0600070205080204" pitchFamily="34" charset="-128"/>
              </a:defRPr>
            </a:lvl3pPr>
            <a:lvl4pPr marL="1600200" indent="-228600" eaLnBrk="0" hangingPunct="0">
              <a:tabLst>
                <a:tab pos="254000" algn="l"/>
              </a:tabLst>
              <a:defRPr sz="2400">
                <a:solidFill>
                  <a:schemeClr val="tx1"/>
                </a:solidFill>
                <a:latin typeface="Arial" panose="020B0604020202020204" pitchFamily="34" charset="0"/>
                <a:ea typeface="MS PGothic" panose="020B0600070205080204" pitchFamily="34" charset="-128"/>
              </a:defRPr>
            </a:lvl4pPr>
            <a:lvl5pPr marL="2057400" indent="-228600" eaLnBrk="0" hangingPunct="0">
              <a:tabLst>
                <a:tab pos="254000" algn="l"/>
              </a:tabLst>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254000" algn="l"/>
              </a:tabLs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254000" algn="l"/>
              </a:tabLs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254000" algn="l"/>
              </a:tabLs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254000" algn="l"/>
              </a:tabLs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400" dirty="0">
                <a:solidFill>
                  <a:srgbClr val="6D6E71"/>
                </a:solidFill>
                <a:latin typeface="Fira Sans OT Light" charset="0"/>
              </a:rPr>
              <a:t>|	Real Quick – What You Are Going To Need</a:t>
            </a:r>
            <a:endParaRPr lang="en-US" altLang="en-US" sz="1400" dirty="0">
              <a:latin typeface="Fira Sans OT Light" charset="0"/>
            </a:endParaRPr>
          </a:p>
        </p:txBody>
      </p:sp>
      <p:sp>
        <p:nvSpPr>
          <p:cNvPr id="15" name="object 20"/>
          <p:cNvSpPr txBox="1"/>
          <p:nvPr/>
        </p:nvSpPr>
        <p:spPr>
          <a:xfrm>
            <a:off x="2706688" y="3289300"/>
            <a:ext cx="25955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Setting Up Your Arb Website</a:t>
            </a:r>
            <a:endParaRPr sz="1400" dirty="0">
              <a:latin typeface="Fira Sans OT Light"/>
              <a:ea typeface="+mn-ea"/>
              <a:cs typeface="Fira Sans OT Light"/>
            </a:endParaRPr>
          </a:p>
        </p:txBody>
      </p:sp>
      <p:sp>
        <p:nvSpPr>
          <p:cNvPr id="16" name="object 21"/>
          <p:cNvSpPr txBox="1"/>
          <p:nvPr/>
        </p:nvSpPr>
        <p:spPr>
          <a:xfrm>
            <a:off x="2706688" y="3670300"/>
            <a:ext cx="2320925"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Content Research</a:t>
            </a:r>
            <a:endParaRPr sz="1400" dirty="0">
              <a:latin typeface="Fira Sans OT Light"/>
              <a:ea typeface="+mn-ea"/>
              <a:cs typeface="Fira Sans OT Light"/>
            </a:endParaRPr>
          </a:p>
        </p:txBody>
      </p:sp>
      <p:sp>
        <p:nvSpPr>
          <p:cNvPr id="17" name="object 22"/>
          <p:cNvSpPr txBox="1"/>
          <p:nvPr/>
        </p:nvSpPr>
        <p:spPr>
          <a:xfrm>
            <a:off x="2706688" y="4051300"/>
            <a:ext cx="31289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Article Creation</a:t>
            </a:r>
            <a:endParaRPr sz="1400" dirty="0">
              <a:latin typeface="Fira Sans OT Light"/>
              <a:ea typeface="+mn-ea"/>
              <a:cs typeface="Fira Sans OT Light"/>
            </a:endParaRPr>
          </a:p>
        </p:txBody>
      </p:sp>
      <p:sp>
        <p:nvSpPr>
          <p:cNvPr id="18" name="object 23"/>
          <p:cNvSpPr txBox="1"/>
          <p:nvPr/>
        </p:nvSpPr>
        <p:spPr>
          <a:xfrm>
            <a:off x="2706688" y="4432300"/>
            <a:ext cx="2486025"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Monetizing Your Arb Site</a:t>
            </a:r>
            <a:endParaRPr sz="1400" dirty="0">
              <a:latin typeface="Fira Sans OT Light"/>
              <a:ea typeface="+mn-ea"/>
              <a:cs typeface="Fira Sans OT Light"/>
            </a:endParaRPr>
          </a:p>
        </p:txBody>
      </p:sp>
      <p:sp>
        <p:nvSpPr>
          <p:cNvPr id="19" name="object 24"/>
          <p:cNvSpPr txBox="1"/>
          <p:nvPr/>
        </p:nvSpPr>
        <p:spPr>
          <a:xfrm>
            <a:off x="2706688" y="4813300"/>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Setting Up Traffic Accounts</a:t>
            </a:r>
            <a:endParaRPr sz="1400" dirty="0">
              <a:latin typeface="Fira Sans OT Light"/>
              <a:ea typeface="+mn-ea"/>
              <a:cs typeface="Fira Sans OT Light"/>
            </a:endParaRPr>
          </a:p>
        </p:txBody>
      </p:sp>
      <p:sp>
        <p:nvSpPr>
          <p:cNvPr id="20" name="object 24"/>
          <p:cNvSpPr txBox="1"/>
          <p:nvPr/>
        </p:nvSpPr>
        <p:spPr>
          <a:xfrm>
            <a:off x="2706688" y="5165725"/>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a:t>
            </a:r>
            <a:r>
              <a:rPr lang="en-US" sz="1400" dirty="0">
                <a:solidFill>
                  <a:srgbClr val="6D6E71"/>
                </a:solidFill>
                <a:latin typeface="Fira Sans OT Light"/>
                <a:ea typeface="+mn-ea"/>
                <a:cs typeface="Fira Sans OT Light"/>
              </a:rPr>
              <a:t>    Creating The Ads</a:t>
            </a:r>
            <a:r>
              <a:rPr sz="1400" dirty="0">
                <a:solidFill>
                  <a:srgbClr val="6D6E71"/>
                </a:solidFill>
                <a:latin typeface="Fira Sans OT Light"/>
                <a:ea typeface="+mn-ea"/>
                <a:cs typeface="Fira Sans OT Light"/>
              </a:rPr>
              <a:t>	</a:t>
            </a:r>
            <a:endParaRPr sz="1400" dirty="0">
              <a:latin typeface="Fira Sans OT Light"/>
              <a:ea typeface="+mn-ea"/>
              <a:cs typeface="Fira Sans OT Light"/>
            </a:endParaRPr>
          </a:p>
        </p:txBody>
      </p:sp>
      <p:sp>
        <p:nvSpPr>
          <p:cNvPr id="21" name="object 24"/>
          <p:cNvSpPr txBox="1"/>
          <p:nvPr/>
        </p:nvSpPr>
        <p:spPr>
          <a:xfrm>
            <a:off x="2706688" y="5530850"/>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	</a:t>
            </a:r>
            <a:r>
              <a:rPr lang="en-US" sz="1400" dirty="0">
                <a:solidFill>
                  <a:srgbClr val="6D6E71"/>
                </a:solidFill>
                <a:latin typeface="Fira Sans OT Light"/>
                <a:ea typeface="+mn-ea"/>
                <a:cs typeface="Fira Sans OT Light"/>
              </a:rPr>
              <a:t>Uploading Your Ads</a:t>
            </a:r>
            <a:endParaRPr sz="1400" dirty="0">
              <a:latin typeface="Fira Sans OT Light"/>
              <a:ea typeface="+mn-ea"/>
              <a:cs typeface="Fira Sans OT Light"/>
            </a:endParaRPr>
          </a:p>
        </p:txBody>
      </p:sp>
      <p:sp>
        <p:nvSpPr>
          <p:cNvPr id="22" name="object 24"/>
          <p:cNvSpPr txBox="1"/>
          <p:nvPr/>
        </p:nvSpPr>
        <p:spPr>
          <a:xfrm>
            <a:off x="2693988" y="6318250"/>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a:t>
            </a:r>
            <a:r>
              <a:rPr lang="en-US" sz="1400" dirty="0">
                <a:solidFill>
                  <a:srgbClr val="6D6E71"/>
                </a:solidFill>
                <a:latin typeface="Fira Sans OT Light"/>
                <a:ea typeface="+mn-ea"/>
                <a:cs typeface="Fira Sans OT Light"/>
              </a:rPr>
              <a:t>    Improving Profitability</a:t>
            </a:r>
            <a:r>
              <a:rPr sz="1400" dirty="0">
                <a:solidFill>
                  <a:srgbClr val="6D6E71"/>
                </a:solidFill>
                <a:latin typeface="Fira Sans OT Light"/>
                <a:ea typeface="+mn-ea"/>
                <a:cs typeface="Fira Sans OT Light"/>
              </a:rPr>
              <a:t>	</a:t>
            </a:r>
            <a:endParaRPr sz="1400" dirty="0">
              <a:latin typeface="Fira Sans OT Light"/>
              <a:ea typeface="+mn-ea"/>
              <a:cs typeface="Fira Sans OT Light"/>
            </a:endParaRPr>
          </a:p>
        </p:txBody>
      </p:sp>
      <p:sp>
        <p:nvSpPr>
          <p:cNvPr id="23" name="object 24"/>
          <p:cNvSpPr txBox="1"/>
          <p:nvPr/>
        </p:nvSpPr>
        <p:spPr>
          <a:xfrm>
            <a:off x="2706688" y="6723063"/>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a:t>
            </a:r>
            <a:r>
              <a:rPr lang="en-US" sz="1400" dirty="0">
                <a:solidFill>
                  <a:srgbClr val="6D6E71"/>
                </a:solidFill>
                <a:latin typeface="Fira Sans OT Light"/>
                <a:ea typeface="+mn-ea"/>
                <a:cs typeface="Fira Sans OT Light"/>
              </a:rPr>
              <a:t>    Scaling Up Your Business</a:t>
            </a:r>
            <a:r>
              <a:rPr sz="1400" dirty="0">
                <a:solidFill>
                  <a:srgbClr val="6D6E71"/>
                </a:solidFill>
                <a:latin typeface="Fira Sans OT Light"/>
                <a:ea typeface="+mn-ea"/>
                <a:cs typeface="Fira Sans OT Light"/>
              </a:rPr>
              <a:t>	</a:t>
            </a:r>
            <a:endParaRPr sz="1400" dirty="0">
              <a:latin typeface="Fira Sans OT Light"/>
              <a:ea typeface="+mn-ea"/>
              <a:cs typeface="Fira Sans OT Light"/>
            </a:endParaRPr>
          </a:p>
        </p:txBody>
      </p:sp>
      <p:sp>
        <p:nvSpPr>
          <p:cNvPr id="24" name="object 24"/>
          <p:cNvSpPr txBox="1"/>
          <p:nvPr/>
        </p:nvSpPr>
        <p:spPr>
          <a:xfrm>
            <a:off x="2706688" y="7083425"/>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a:t>
            </a:r>
            <a:r>
              <a:rPr lang="en-US" sz="1400" dirty="0">
                <a:solidFill>
                  <a:srgbClr val="6D6E71"/>
                </a:solidFill>
                <a:latin typeface="Fira Sans OT Light"/>
                <a:ea typeface="+mn-ea"/>
                <a:cs typeface="Fira Sans OT Light"/>
              </a:rPr>
              <a:t>    A Closing Word</a:t>
            </a:r>
            <a:r>
              <a:rPr sz="1400" dirty="0">
                <a:solidFill>
                  <a:srgbClr val="6D6E71"/>
                </a:solidFill>
                <a:latin typeface="Fira Sans OT Light"/>
                <a:ea typeface="+mn-ea"/>
                <a:cs typeface="Fira Sans OT Light"/>
              </a:rPr>
              <a:t>	</a:t>
            </a:r>
            <a:endParaRPr sz="1400" dirty="0">
              <a:latin typeface="Fira Sans OT Light"/>
              <a:ea typeface="+mn-ea"/>
              <a:cs typeface="Fira Sans OT Light"/>
            </a:endParaRPr>
          </a:p>
        </p:txBody>
      </p:sp>
      <p:sp>
        <p:nvSpPr>
          <p:cNvPr id="25" name="object 24"/>
          <p:cNvSpPr txBox="1"/>
          <p:nvPr/>
        </p:nvSpPr>
        <p:spPr>
          <a:xfrm>
            <a:off x="2706688" y="5940425"/>
            <a:ext cx="3662362" cy="247650"/>
          </a:xfrm>
          <a:prstGeom prst="rect">
            <a:avLst/>
          </a:prstGeom>
        </p:spPr>
        <p:txBody>
          <a:bodyPr lIns="0" tIns="0" rIns="0" bIns="0"/>
          <a:lstStyle/>
          <a:p>
            <a:pPr marL="12700" fontAlgn="auto">
              <a:spcBef>
                <a:spcPts val="0"/>
              </a:spcBef>
              <a:spcAft>
                <a:spcPts val="0"/>
              </a:spcAft>
              <a:tabLst>
                <a:tab pos="254635" algn="l"/>
              </a:tabLst>
              <a:defRPr/>
            </a:pPr>
            <a:r>
              <a:rPr sz="1400" dirty="0">
                <a:solidFill>
                  <a:srgbClr val="6D6E71"/>
                </a:solidFill>
                <a:latin typeface="Fira Sans OT Light"/>
                <a:ea typeface="+mn-ea"/>
                <a:cs typeface="Fira Sans OT Light"/>
              </a:rPr>
              <a:t>|</a:t>
            </a:r>
            <a:r>
              <a:rPr lang="en-US" sz="1400" dirty="0">
                <a:solidFill>
                  <a:srgbClr val="6D6E71"/>
                </a:solidFill>
                <a:latin typeface="Fira Sans OT Light"/>
                <a:ea typeface="+mn-ea"/>
                <a:cs typeface="Fira Sans OT Light"/>
              </a:rPr>
              <a:t>    Managing Campaigns</a:t>
            </a:r>
            <a:r>
              <a:rPr sz="1400" dirty="0">
                <a:solidFill>
                  <a:srgbClr val="6D6E71"/>
                </a:solidFill>
                <a:latin typeface="Fira Sans OT Light"/>
                <a:ea typeface="+mn-ea"/>
                <a:cs typeface="Fira Sans OT Light"/>
              </a:rPr>
              <a:t>	</a:t>
            </a:r>
            <a:endParaRPr sz="1400" dirty="0">
              <a:latin typeface="Fira Sans OT Light"/>
              <a:ea typeface="+mn-ea"/>
              <a:cs typeface="Fira Sans OT Ligh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5650" y="7534275"/>
            <a:ext cx="3397250" cy="226483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324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22860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will often see a variety of different images and titles from the same publisher pointing at the same article on their site. That simply means they were testing multiple title/image combinations, which is exactly what you will be doing. The good news is that you will benefit from their experience by looking at what seemed to work for them.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One caveat. None of the tools have perfect data. They do a good job and are improving all the time but they do not successfully monitor every website where native ads are shown, all the time. How do I know the data isn’t always accurate? From my own ads. I know exactly which ads I promoted the longest and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Advault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didn’t always show me the top results for my own ads, so I can presume that their data isn’t complete for other publishers either. However, I still use them and recommend them because they were better than others I tried. This environment is very dynamic and new tools are showing up all the time.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startAt="4"/>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Doubling Down on Your Own Success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After you begun running some campaigns yourself, you will begin to see what is working and what is not. There may be reasons unknown to you why certain campaigns are successful and others aren’t but you’ll learn as you go along. In the mean time,  experiment with variations on your own successful campaigns.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If you had good traffic and were profitable with “10 Hairstyles For Little Dogs” you are definitely going to want to try a “10 Hairstyles For Little Cats” sequel. It is not rocket science.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Content Research</a:t>
            </a:r>
            <a:endParaRPr sz="4800" dirty="0">
              <a:solidFill>
                <a:schemeClr val="accent6">
                  <a:lumMod val="75000"/>
                </a:schemeClr>
              </a:solidFill>
              <a:latin typeface="Myriad Pro"/>
              <a:ea typeface="+mn-ea"/>
              <a:cs typeface="Myriad Pro"/>
            </a:endParaRPr>
          </a:p>
        </p:txBody>
      </p:sp>
      <p:sp>
        <p:nvSpPr>
          <p:cNvPr id="2" name="TextBox 1"/>
          <p:cNvSpPr txBox="1"/>
          <p:nvPr/>
        </p:nvSpPr>
        <p:spPr>
          <a:xfrm>
            <a:off x="273050" y="7178675"/>
            <a:ext cx="7162801" cy="1956946"/>
          </a:xfrm>
          <a:prstGeom prst="rect">
            <a:avLst/>
          </a:prstGeom>
          <a:noFill/>
        </p:spPr>
        <p:txBody>
          <a:bodyPr wrap="square" rtlCol="0">
            <a:spAutoFit/>
          </a:bodyPr>
          <a:lstStyle/>
          <a:p>
            <a:pPr marL="0" marR="0">
              <a:lnSpc>
                <a:spcPct val="115000"/>
              </a:lnSpc>
              <a:spcBef>
                <a:spcPts val="0"/>
              </a:spcBef>
              <a:spcAft>
                <a:spcPts val="1000"/>
              </a:spcAft>
            </a:pPr>
            <a:r>
              <a:rPr lang="en-US" sz="1400"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There you have it, four strategies for locating good content ideas. There are other sources of course, like social media, </a:t>
            </a:r>
            <a:r>
              <a:rPr lang="en-US" sz="1400" b="1" dirty="0" err="1">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buzzsumo</a:t>
            </a:r>
            <a:r>
              <a:rPr lang="en-US" sz="1400"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 etc. but the strategies above are highly focused on what works in arbitrage and while you may get ideas from what people are doing in other areas on the net, it will be hit and miss whether those ideas can turn a profit in arbitrage.</a:t>
            </a:r>
            <a:endParaRPr lang="en-US" sz="1400" b="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chemeClr val="bg1">
                    <a:lumMod val="50000"/>
                  </a:schemeClr>
                </a:solidFill>
                <a:latin typeface="Calibri" panose="020F0502020204030204" pitchFamily="34" charset="0"/>
                <a:ea typeface="Calibri" panose="020F0502020204030204" pitchFamily="34" charset="0"/>
                <a:cs typeface="Open Sans Condensed Light" panose="020B0306030504020204" pitchFamily="34" charset="0"/>
              </a:rPr>
              <a:t>Next up, how to create the articles!</a:t>
            </a:r>
            <a:endParaRPr lang="en-US" sz="1400" b="1"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165910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324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Armed with some great ideas for articles to create and excited about their prospects we now get into a couple of nuts and bolts for writing the articles and putting them on your website. Let’s ask and answer a few questions.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How should the articles be structured?</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We will cover affiliate style articles and gallery style articles with the emphasis on gallery style through most of this book.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sp>
        <p:nvSpPr>
          <p:cNvPr id="3" name="TextBox 2"/>
          <p:cNvSpPr txBox="1"/>
          <p:nvPr/>
        </p:nvSpPr>
        <p:spPr>
          <a:xfrm>
            <a:off x="577850" y="3060700"/>
            <a:ext cx="3124200" cy="5175776"/>
          </a:xfrm>
          <a:prstGeom prst="rect">
            <a:avLst/>
          </a:prstGeom>
          <a:noFill/>
          <a:ln>
            <a:solidFill>
              <a:schemeClr val="accent6"/>
            </a:solidFill>
          </a:ln>
        </p:spPr>
        <p:txBody>
          <a:bodyPr wrap="square" rtlCol="0">
            <a:spAutoFit/>
          </a:bodyPr>
          <a:lstStyle/>
          <a:p>
            <a:pPr marL="0" marR="0">
              <a:lnSpc>
                <a:spcPct val="115000"/>
              </a:lnSpc>
              <a:spcBef>
                <a:spcPts val="0"/>
              </a:spcBef>
              <a:spcAft>
                <a:spcPts val="1000"/>
              </a:spcAft>
            </a:pPr>
            <a:r>
              <a:rPr lang="en-US" sz="1400" b="1" i="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Affiliate style articles </a:t>
            </a:r>
            <a:r>
              <a:rPr lang="en-US" sz="1400" i="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are simple one pagers that can range from three paragraphs to twelve paragraphs. While the articles may sound a bit salesy they should not be sales pages. One rule the native ad companies enforce is that you can’t send traffic directly to a product sales page. So if you are monetizing with affiliate links the strategy is to create an informational piece of content with affiliate links buried appropriately in the text of the article. The links will take the visitor to the actual sales video or sales page to close the sale.</a:t>
            </a:r>
            <a:endParaRPr lang="en-US" sz="14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i="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For example, I’ve done this with dating where I created an ad “Are online dating sites really safe?”  Then wrote an article explaining which sites are safe and which aren’t with an affiliate link to the safe one.</a:t>
            </a:r>
            <a:endParaRPr lang="en-US" sz="14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p:cNvSpPr txBox="1"/>
          <p:nvPr/>
        </p:nvSpPr>
        <p:spPr>
          <a:xfrm>
            <a:off x="3913188" y="3060700"/>
            <a:ext cx="3219449" cy="5197320"/>
          </a:xfrm>
          <a:prstGeom prst="rect">
            <a:avLst/>
          </a:prstGeom>
          <a:noFill/>
          <a:ln>
            <a:solidFill>
              <a:schemeClr val="accent6"/>
            </a:solidFill>
          </a:ln>
        </p:spPr>
        <p:txBody>
          <a:bodyPr wrap="square" rtlCol="0">
            <a:spAutoFit/>
          </a:bodyPr>
          <a:lstStyle/>
          <a:p>
            <a:pPr marL="0" marR="0">
              <a:lnSpc>
                <a:spcPct val="115000"/>
              </a:lnSpc>
              <a:spcBef>
                <a:spcPts val="0"/>
              </a:spcBef>
              <a:spcAft>
                <a:spcPts val="1000"/>
              </a:spcAft>
            </a:pPr>
            <a:r>
              <a:rPr lang="en-US" sz="1400" b="1" i="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Gallery style articles </a:t>
            </a: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have a single main title, with subtitles for each sub-page:</a:t>
            </a:r>
            <a:endParaRPr lang="en-US" sz="1100" i="1"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10 Times Criminals Were Dumb As Bricks</a:t>
            </a:r>
            <a:endParaRPr lang="en-US" sz="1100" b="1" i="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115000"/>
              </a:lnSpc>
              <a:spcBef>
                <a:spcPts val="0"/>
              </a:spcBef>
              <a:spcAft>
                <a:spcPts val="1000"/>
              </a:spcAft>
              <a:buFont typeface="+mj-lt"/>
              <a:buAutoNum type="arabicPeriod"/>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Robber left his monogrammed pen with the bank teller</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115000"/>
              </a:lnSpc>
              <a:spcBef>
                <a:spcPts val="0"/>
              </a:spcBef>
              <a:spcAft>
                <a:spcPts val="1000"/>
              </a:spcAft>
              <a:buFont typeface="+mj-lt"/>
              <a:buAutoNum type="arabicPeriod"/>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Crook captured when he returned to retrieve cell phone from stolen car</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115000"/>
              </a:lnSpc>
              <a:spcBef>
                <a:spcPts val="0"/>
              </a:spcBef>
              <a:spcAft>
                <a:spcPts val="1000"/>
              </a:spcAft>
              <a:buFont typeface="+mj-lt"/>
              <a:buAutoNum type="arabicPeriod"/>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Criminal puts on mask after entering the building and being seen by many</a:t>
            </a:r>
          </a:p>
          <a:p>
            <a:pPr marL="342900" marR="0" indent="-342900">
              <a:lnSpc>
                <a:spcPct val="115000"/>
              </a:lnSpc>
              <a:spcBef>
                <a:spcPts val="0"/>
              </a:spcBef>
              <a:spcAft>
                <a:spcPts val="1000"/>
              </a:spcAft>
              <a:buFont typeface="+mj-lt"/>
              <a:buAutoNum type="arabicPeriod"/>
            </a:pPr>
            <a:r>
              <a:rPr lang="en-US" sz="1400" i="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Etc.</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Each sub-page has:</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15000"/>
              </a:lnSpc>
              <a:spcBef>
                <a:spcPts val="0"/>
              </a:spcBef>
              <a:spcAft>
                <a:spcPts val="1000"/>
              </a:spcAft>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Sub-title</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15000"/>
              </a:lnSpc>
              <a:spcBef>
                <a:spcPts val="0"/>
              </a:spcBef>
              <a:spcAft>
                <a:spcPts val="1000"/>
              </a:spcAft>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Image</a:t>
            </a:r>
            <a:endParaRPr lang="en-US" sz="1100" i="1"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15000"/>
              </a:lnSpc>
              <a:spcBef>
                <a:spcPts val="0"/>
              </a:spcBef>
              <a:spcAft>
                <a:spcPts val="1000"/>
              </a:spcAft>
            </a:pPr>
            <a:r>
              <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Text</a:t>
            </a:r>
            <a:r>
              <a:rPr lang="en-US" sz="20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endParaRPr lang="en-US" sz="2000" i="1"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15000"/>
              </a:lnSpc>
              <a:spcBef>
                <a:spcPts val="0"/>
              </a:spcBef>
              <a:spcAft>
                <a:spcPts val="1000"/>
              </a:spcAft>
            </a:pPr>
            <a:endParaRPr lang="en-US" sz="1400" i="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endParaRPr>
          </a:p>
        </p:txBody>
      </p:sp>
    </p:spTree>
    <p:extLst>
      <p:ext uri="{BB962C8B-B14F-4D97-AF65-F5344CB8AC3E}">
        <p14:creationId xmlns:p14="http://schemas.microsoft.com/office/powerpoint/2010/main" val="492978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324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How many sub-pages (gallery entries) should an article have?</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is an interesting question. A survey of arb sites reveals articles with just 3 or 4 sub-pages to as many as 50 or more. Some sites seem to go for the 10-15 range and others 15 – 25.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 how do you decide? Longer galleries do result in more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pageviews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Some larger publishers do deals where they are paid by ad impressions so more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pageviews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results in more ad impressions which results in more revenue.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Most smaller publishers are paid by clicks on ads. Generally speaking, more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pageviews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result in exposing visitors to more ads and ultimately to more clicks. However, we did not always see a difference in revenue between articles with 10 entries versus articles with 20. We consistently received 85% of the revenue from a visitor on the very first page of the article they visited and only 15% from all remaining pages combined.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the end I settled on articles with 9 to 15 entries. </a:t>
            </a: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As an aside, o</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 study showed that odd numbers in their titles have better click through than those with even numbers in the titles.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1072767" y="7175500"/>
            <a:ext cx="5487166" cy="1933845"/>
          </a:xfrm>
          <a:prstGeom prst="rect">
            <a:avLst/>
          </a:prstGeom>
        </p:spPr>
      </p:pic>
    </p:spTree>
    <p:extLst>
      <p:ext uri="{BB962C8B-B14F-4D97-AF65-F5344CB8AC3E}">
        <p14:creationId xmlns:p14="http://schemas.microsoft.com/office/powerpoint/2010/main" val="2469300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3246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How much text should there be with each entry?</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Short answer: minimum of 4 sentences or 50 words, aim for 100 words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Longer answer: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Some sites have no text at all besides the sub-page title and seem to get away with it.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use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most arb people do, you need to know a little about how it works. It is a contextual advertising system. That means it studies the textual content on a page and fills the ad space with ads that it deems relevant to the text on the page.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makes it clear that you shouldn’t have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ads on a page with no text.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M</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ore text gives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more information to go on when it is choosing ads.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However,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also serves “interest based” ads. These are ads that Google believes a particular user would be interested in based on their recent website surfing, searches, ad clicking, etc. Interest based ads don’t care what text is on the page because they are based on user interest not on the context of the page.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My sites with normal textual articles are populated by about 35% interest based ads and 65% contextual ads. The less text on the page, the more the interest based number increases.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truth my recommended 100 words per sub-page is less text than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prefers but I use that standard to keep a balance between overall article length, user satisfaction and serving the best possible ads.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4043362" y="7404100"/>
            <a:ext cx="3087688" cy="2674917"/>
          </a:xfrm>
          <a:prstGeom prst="rect">
            <a:avLst/>
          </a:prstGeom>
          <a:ln>
            <a:solidFill>
              <a:schemeClr val="accent6"/>
            </a:solidFill>
          </a:ln>
        </p:spPr>
      </p:pic>
    </p:spTree>
    <p:extLst>
      <p:ext uri="{BB962C8B-B14F-4D97-AF65-F5344CB8AC3E}">
        <p14:creationId xmlns:p14="http://schemas.microsoft.com/office/powerpoint/2010/main" val="4032283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2971800" cy="746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Where do you get images to use in the articles?</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Anywhere that is legal to do so. I don’t know copyright law and am not qualified to give any advice on the topic. As far as I can tell, most arbitrageurs link to images on other websites and provide an attribution caption to the source website of the image. The site with the original image may be happy they are linked to or may not be happy that their image is being used without their permission.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won’t go into a great deal of detail here but a search on “stock photos”, “royalty free photos” or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wordpress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royalty free photos” will turn up a large number of possibilities on where to get and use legal photos. If you are in a niche that makes use of a lot of celebrity photos, there are subscription services that provide access to large numbers of those images for a monthly fee. Getty Images has a service that allows free use of many of their images as long as you display them using their plugin.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3632201" y="1386176"/>
            <a:ext cx="4718050" cy="7259110"/>
          </a:xfrm>
          <a:prstGeom prst="rect">
            <a:avLst/>
          </a:prstGeom>
        </p:spPr>
      </p:pic>
    </p:spTree>
    <p:extLst>
      <p:ext uri="{BB962C8B-B14F-4D97-AF65-F5344CB8AC3E}">
        <p14:creationId xmlns:p14="http://schemas.microsoft.com/office/powerpoint/2010/main" val="1024098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248400" cy="746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How do you put gallery content into WordPress?</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section assumes you are using the </a:t>
            </a: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Advanced Content Pagination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plugin I referenced in an earlier chapter. This plugin, and many like it, allow you to put all the content for an article into a single WordPress post. Sub-pages (individual entries) are broken apart with the use of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nextpage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tags.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 the article as you are putting it in looks something like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Article title: 10 Times Criminals Were Dumb As Bricks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Content: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nextpage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Robber</a:t>
            </a: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left his monogrammed pen with the bank teller</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&lt;&lt;&lt;Image 1&gt;&gt;&gt;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Text about Wade…..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nextpage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nextpage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Crook captured when he returned to retrieve cell phone from stolen car</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&lt;&lt;&lt;Image 2&gt;&gt;&gt;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Text about crook…..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nextpage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Etc.</a:t>
            </a: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Use the “Add Media” button in WordPress to insert the images then put attribution of the image owner in the Caption box.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spTree>
    <p:extLst>
      <p:ext uri="{BB962C8B-B14F-4D97-AF65-F5344CB8AC3E}">
        <p14:creationId xmlns:p14="http://schemas.microsoft.com/office/powerpoint/2010/main" val="2974084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654050" y="1231900"/>
            <a:ext cx="6248400" cy="746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Who writes the articles?</a:t>
            </a:r>
            <a:endParaRPr lang="en-US" sz="18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use a freelancer I originally found on Freelancer.com and another guy I found on Upwork.com. You should be able to get an article of this kind created for $15 to $25 depending on length,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How many articles do I need to get started?</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To run your first ad campaign you really only need one article. BUT – when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or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Taboola</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reviews your ad campaign they always look at your article to make sure it meets their standards. If they see that the article is on a website all by itself, chances are they </a:t>
            </a: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won’t</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approve the campaign. They only like to send traffic to sites that seem established with a menu (navigation structure) and some content. Unfortunately they don’t provide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an answer to this question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their guidelines.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 if you are starting with a brand new site, you will probably need at least a handful of pages - maybe 5 to 10. I started with about 20 articles in a few different categories.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have an existing website, you may be able to get away with writing a single article for purposes of arbitrage, that sits on the same site with other kinds of informational content. I have used an existing news website and just added a single arbitrage style article with no problems.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885825" y="393699"/>
            <a:ext cx="6245225"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Article Creation</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1797050" y="7083088"/>
            <a:ext cx="3810532" cy="2419688"/>
          </a:xfrm>
          <a:prstGeom prst="rect">
            <a:avLst/>
          </a:prstGeom>
        </p:spPr>
      </p:pic>
    </p:spTree>
    <p:extLst>
      <p:ext uri="{BB962C8B-B14F-4D97-AF65-F5344CB8AC3E}">
        <p14:creationId xmlns:p14="http://schemas.microsoft.com/office/powerpoint/2010/main" val="1096092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768350" y="3670300"/>
            <a:ext cx="62484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If you’ve decided to monetize with affiliate links then you need to setup accounts with Commission Junction,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ClickBank</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or other affiliate programs and get links for products in those marketplaces to insert into your affiliate style articles.  You probably investigated the products your competitors were linking to when you did content research.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For gallery style articles I recommend that you setup an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account and a native ad account. I like Content.ad but you can choose from many others like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RevContent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MGID, etc.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Using the Ad Injection plugin, I typically put a large 330x280 box ad in the Top ad position, centered.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Then in the Bottom ad (below post) position in Ad Injection I put a 728x90 leaderboard ad, followed by the Content.ad script for my native ad widget.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 also place a second Content.ad widget in the primary sidebar of the website. To drive a little more revenue you can also install an exit popup widget that is displayed when visitors are leaving your site. You must follow the instructions given to you by Content.ad to paste their widget code into the appropriate locations on your site.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After you get the ad code installed and ads start appearing, you may need to do some tweaking to get everything positioned the way you want it to be.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Monetizing Your Arb Site</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450" y="1206500"/>
            <a:ext cx="6477000" cy="2311401"/>
          </a:xfrm>
          <a:prstGeom prst="rect">
            <a:avLst/>
          </a:prstGeom>
        </p:spPr>
      </p:pic>
    </p:spTree>
    <p:extLst>
      <p:ext uri="{BB962C8B-B14F-4D97-AF65-F5344CB8AC3E}">
        <p14:creationId xmlns:p14="http://schemas.microsoft.com/office/powerpoint/2010/main" val="866144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768350" y="6032500"/>
            <a:ext cx="62484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meat of this book is how to create native ad campaigns to drive traffic to your arbitrage website. After you have your website up and running with content and monetization, the next step is to sign up with a traffic source. I recommend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to start with because it is easy to get established with them and they provide quality traffic coming from well-known websites.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Start here at </a:t>
            </a: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hlinkClick r:id="rId2"/>
              </a:rPr>
              <a:t>http://outbrain.com</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click the register link at the top left to setup an account: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000" dirty="0">
              <a:latin typeface="Fira Sans OT"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12" name="Picture 11"/>
          <p:cNvPicPr/>
          <p:nvPr/>
        </p:nvPicPr>
        <p:blipFill>
          <a:blip r:embed="rId3"/>
          <a:stretch>
            <a:fillRect/>
          </a:stretch>
        </p:blipFill>
        <p:spPr>
          <a:xfrm>
            <a:off x="196850" y="1846263"/>
            <a:ext cx="7359650" cy="3805237"/>
          </a:xfrm>
          <a:prstGeom prst="rect">
            <a:avLst/>
          </a:prstGeom>
        </p:spPr>
      </p:pic>
    </p:spTree>
    <p:extLst>
      <p:ext uri="{BB962C8B-B14F-4D97-AF65-F5344CB8AC3E}">
        <p14:creationId xmlns:p14="http://schemas.microsoft.com/office/powerpoint/2010/main" val="2240473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730250" y="1997077"/>
            <a:ext cx="6248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Next fill out the forms to get an account established.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14" name="Picture 13"/>
          <p:cNvPicPr>
            <a:picLocks noChangeAspect="1"/>
          </p:cNvPicPr>
          <p:nvPr/>
        </p:nvPicPr>
        <p:blipFill>
          <a:blip r:embed="rId2"/>
          <a:stretch>
            <a:fillRect/>
          </a:stretch>
        </p:blipFill>
        <p:spPr>
          <a:xfrm>
            <a:off x="1487168" y="2922249"/>
            <a:ext cx="4582164" cy="4848902"/>
          </a:xfrm>
          <a:prstGeom prst="rect">
            <a:avLst/>
          </a:prstGeom>
        </p:spPr>
      </p:pic>
    </p:spTree>
    <p:extLst>
      <p:ext uri="{BB962C8B-B14F-4D97-AF65-F5344CB8AC3E}">
        <p14:creationId xmlns:p14="http://schemas.microsoft.com/office/powerpoint/2010/main" val="508763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B6F951-B614-4C5A-97CE-919976F11D39}"/>
              </a:ext>
            </a:extLst>
          </p:cNvPr>
          <p:cNvSpPr txBox="1"/>
          <p:nvPr/>
        </p:nvSpPr>
        <p:spPr>
          <a:xfrm>
            <a:off x="1035050" y="1313335"/>
            <a:ext cx="5029200" cy="4001095"/>
          </a:xfrm>
          <a:prstGeom prst="rect">
            <a:avLst/>
          </a:prstGeom>
          <a:noFill/>
        </p:spPr>
        <p:txBody>
          <a:bodyPr wrap="square" rtlCol="0">
            <a:spAutoFit/>
          </a:bodyPr>
          <a:lstStyle/>
          <a:p>
            <a:r>
              <a:rPr lang="en-US" sz="1000" dirty="0"/>
              <a:t>Every effort has been made to accurately represent this strategy. There is no guarantee that you will earn any money using the techniques and ideas provided here.</a:t>
            </a:r>
          </a:p>
          <a:p>
            <a:endParaRPr lang="en-US" sz="1000" dirty="0"/>
          </a:p>
          <a:p>
            <a:r>
              <a:rPr lang="en-US" sz="1000" dirty="0"/>
              <a:t>Examples should not to be interpreted as a promise or guarantee of earnings. Earning potential is entirely dependent on the person using the information included on this site, the ideas and the techniques. We do not purport this as a get rich scheme. Your level of success in attaining the results claimed in this page depends on the time you devote to the ideas and techniques mentioned your finances, knowledge and various skills. Since these factors differ according to individuals, we cannot guarantee your success or income level. Nor are we responsible for any of your actions.</a:t>
            </a:r>
          </a:p>
          <a:p>
            <a:endParaRPr lang="en-US" sz="1000" dirty="0"/>
          </a:p>
          <a:p>
            <a:r>
              <a:rPr lang="en-US" sz="1000" dirty="0"/>
              <a:t>Materials in this page may contain information that includes forward-looking statements that give our expectations or forecasts of future events. You can identify these statements by the fact that they do not relate strictly to historical or current facts. They use words such as anticipate, estimate, expect, project, intend, plan, believe, and other words and terms of similar meaning in connection with a description of potential earnings or financial performance.</a:t>
            </a:r>
          </a:p>
          <a:p>
            <a:endParaRPr lang="en-US" sz="1000" dirty="0"/>
          </a:p>
          <a:p>
            <a:r>
              <a:rPr lang="en-US" sz="1000" dirty="0"/>
              <a:t>Any and all forward looking statements here or on any of our sales material are intended to express our opinion of earnings potential. Many factors will be important in determining your actual results and no guarantees are made that you will achieve results similar to ours or anybody else's, in fact no guarantees are made that you will achieve any results from our ideas and techniques in our material.</a:t>
            </a:r>
          </a:p>
          <a:p>
            <a:endParaRPr lang="en-US" dirty="0"/>
          </a:p>
        </p:txBody>
      </p:sp>
      <p:sp>
        <p:nvSpPr>
          <p:cNvPr id="5" name="object 3">
            <a:extLst>
              <a:ext uri="{FF2B5EF4-FFF2-40B4-BE49-F238E27FC236}">
                <a16:creationId xmlns:a16="http://schemas.microsoft.com/office/drawing/2014/main" id="{D28C4D5E-0EDA-4A44-9A8C-104265CF323F}"/>
              </a:ext>
            </a:extLst>
          </p:cNvPr>
          <p:cNvSpPr txBox="1"/>
          <p:nvPr/>
        </p:nvSpPr>
        <p:spPr>
          <a:xfrm>
            <a:off x="1035050" y="774700"/>
            <a:ext cx="5665788" cy="749300"/>
          </a:xfrm>
          <a:prstGeom prst="rect">
            <a:avLst/>
          </a:prstGeom>
        </p:spPr>
        <p:txBody>
          <a:bodyPr lIns="0" tIns="0" rIns="0" bIns="0"/>
          <a:lstStyle/>
          <a:p>
            <a:pPr marL="12700" fontAlgn="auto">
              <a:spcBef>
                <a:spcPts val="0"/>
              </a:spcBef>
              <a:spcAft>
                <a:spcPts val="0"/>
              </a:spcAft>
              <a:tabLst>
                <a:tab pos="1630680" algn="l"/>
                <a:tab pos="2974340" algn="l"/>
                <a:tab pos="3949065" algn="l"/>
              </a:tabLst>
              <a:defRPr/>
            </a:pPr>
            <a:r>
              <a:rPr lang="en-US" sz="1800" dirty="0">
                <a:solidFill>
                  <a:schemeClr val="accent6">
                    <a:lumMod val="75000"/>
                  </a:schemeClr>
                </a:solidFill>
                <a:latin typeface="Myriad Pro"/>
                <a:ea typeface="+mn-ea"/>
                <a:cs typeface="Myriad Pro"/>
              </a:rPr>
              <a:t>Earnings Disclaimer</a:t>
            </a:r>
            <a:endParaRPr sz="1800" dirty="0">
              <a:solidFill>
                <a:schemeClr val="accent6">
                  <a:lumMod val="75000"/>
                </a:schemeClr>
              </a:solidFill>
              <a:latin typeface="Myriad Pro"/>
              <a:ea typeface="+mn-ea"/>
              <a:cs typeface="Myriad Pro"/>
            </a:endParaRPr>
          </a:p>
        </p:txBody>
      </p:sp>
    </p:spTree>
    <p:extLst>
      <p:ext uri="{BB962C8B-B14F-4D97-AF65-F5344CB8AC3E}">
        <p14:creationId xmlns:p14="http://schemas.microsoft.com/office/powerpoint/2010/main" val="2739507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6223000" cy="380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doesn’t mess around. As soon as you have the basics entered to setup your account you will immediately be presented with a form to create your first native ad campaign. Isn’t this exciting?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are asked to give the campaign a name. Notes for names: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Over time you will have a lot of campaigns so it is good to think through the name structure at the beginning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Keep in mind that in promoting the same article you may have separate campaigns for US desktop traffic, vs mobile, vs international. You may have campaigns to that article on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Taboola</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RevContent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etc.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So your name should probably have these components and potentially others: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15000"/>
              </a:lnSpc>
              <a:spcBef>
                <a:spcPts val="0"/>
              </a:spcBef>
              <a:spcAft>
                <a:spcPts val="0"/>
              </a:spcAft>
              <a:buClr>
                <a:schemeClr val="accent6"/>
              </a:buClr>
              <a:buFont typeface="Courier New" panose="02070309020205020404" pitchFamily="49" charset="0"/>
              <a:buChar char="o"/>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Topic – Network – Device – Geo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15000"/>
              </a:lnSpc>
              <a:spcBef>
                <a:spcPts val="0"/>
              </a:spcBef>
              <a:spcAft>
                <a:spcPts val="0"/>
              </a:spcAft>
              <a:buClr>
                <a:schemeClr val="accent6"/>
              </a:buClr>
              <a:buFont typeface="Courier New" panose="02070309020205020404" pitchFamily="49" charset="0"/>
              <a:buChar char="o"/>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Dumb Crooks –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Desktop US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“Native Ads Helper” WordPress plugin can help you generate consistently formatted campaign names for all of your campaigns.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3" name="Picture 2"/>
          <p:cNvPicPr>
            <a:picLocks noChangeAspect="1"/>
          </p:cNvPicPr>
          <p:nvPr/>
        </p:nvPicPr>
        <p:blipFill>
          <a:blip r:embed="rId2"/>
          <a:stretch>
            <a:fillRect/>
          </a:stretch>
        </p:blipFill>
        <p:spPr>
          <a:xfrm>
            <a:off x="273050" y="5727700"/>
            <a:ext cx="3853284" cy="2909746"/>
          </a:xfrm>
          <a:prstGeom prst="rect">
            <a:avLst/>
          </a:prstGeom>
        </p:spPr>
      </p:pic>
      <p:sp>
        <p:nvSpPr>
          <p:cNvPr id="4" name="TextBox 3"/>
          <p:cNvSpPr txBox="1"/>
          <p:nvPr/>
        </p:nvSpPr>
        <p:spPr>
          <a:xfrm>
            <a:off x="4616450" y="5956300"/>
            <a:ext cx="2362200" cy="2546338"/>
          </a:xfrm>
          <a:prstGeom prst="rect">
            <a:avLst/>
          </a:prstGeom>
          <a:noFill/>
        </p:spPr>
        <p:txBody>
          <a:bodyPr wrap="square" rtlCol="0">
            <a:spAutoFit/>
          </a:body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are also asked to enter “Content”. Content means ads in the native ads world.</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Here they are just asking for the URL of the article you will be promoting. Only add 1 URL here and do not use the RSS Feed feature.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p>
        </p:txBody>
      </p:sp>
    </p:spTree>
    <p:extLst>
      <p:ext uri="{BB962C8B-B14F-4D97-AF65-F5344CB8AC3E}">
        <p14:creationId xmlns:p14="http://schemas.microsoft.com/office/powerpoint/2010/main" val="382543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3365500" cy="700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When you click the Add button,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will validate your URL and then you can press the button to continue to Campaign Settings.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Here is a rundown on the basic settings. I will give you more detail later in the book about how to manage CPC’s and Budget numbers.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Location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Choose 1 or more countries. You will have to pay more for traffic from the US and English speaking countries. However, you will also earn more. If in doubt start with only the USA.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Platform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Never leave both Desktop and Smartphones checked at the same time. Your campaign should be for one kind of traffic or the other. Although some campaigns do well with mobile traffic, more do well with desktop traffic, so start with desktop for your first campaigns. Then if a campaign is doing well with desktop, create a copy of the whole campaign for mobile traffic and test that.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12" name="Picture 11"/>
          <p:cNvPicPr/>
          <p:nvPr/>
        </p:nvPicPr>
        <p:blipFill>
          <a:blip r:embed="rId2"/>
          <a:stretch>
            <a:fillRect/>
          </a:stretch>
        </p:blipFill>
        <p:spPr>
          <a:xfrm>
            <a:off x="4203700" y="1922464"/>
            <a:ext cx="3352800" cy="5173027"/>
          </a:xfrm>
          <a:prstGeom prst="rect">
            <a:avLst/>
          </a:prstGeom>
        </p:spPr>
      </p:pic>
    </p:spTree>
    <p:extLst>
      <p:ext uri="{BB962C8B-B14F-4D97-AF65-F5344CB8AC3E}">
        <p14:creationId xmlns:p14="http://schemas.microsoft.com/office/powerpoint/2010/main" val="24065413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6527800" cy="159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Scheduling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leave this on Run Continuously. Just keep in mind that if your campaign is approved in the middle of the night, it might start without your being aware of 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set dates the campaign will not begin until the start date even if it is approved prior to that date.</a:t>
            </a: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196850" y="3651478"/>
            <a:ext cx="7086600" cy="1716733"/>
          </a:xfrm>
          <a:prstGeom prst="rect">
            <a:avLst/>
          </a:prstGeom>
          <a:ln w="12700">
            <a:solidFill>
              <a:schemeClr val="accent6"/>
            </a:solidFill>
          </a:ln>
        </p:spPr>
      </p:pic>
      <p:sp>
        <p:nvSpPr>
          <p:cNvPr id="12" name="object 16"/>
          <p:cNvSpPr txBox="1">
            <a:spLocks noChangeArrowheads="1"/>
          </p:cNvSpPr>
          <p:nvPr/>
        </p:nvSpPr>
        <p:spPr bwMode="auto">
          <a:xfrm>
            <a:off x="760186" y="5642624"/>
            <a:ext cx="6527800" cy="305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On Air Time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may not see the “On Air Time” fields when you create your first campaign. If not, you’ll be able to edit it later.</a:t>
            </a:r>
          </a:p>
          <a:p>
            <a:pPr>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This section tells Outbrain what time of day to turn your campaign on. </a:t>
            </a:r>
          </a:p>
          <a:p>
            <a:pPr>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It is always better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to start the campaign in the morning time for your visitors. If you set this to 6AM EST for example, Outbrain will start your campaign every day at 6am and turn it off at Midnight.</a:t>
            </a:r>
          </a:p>
          <a:p>
            <a:pPr>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reason for not running the campaign through the night is that ad revenue you receive at night isn’t as high and won’t pay for the traffic you are buying during those hours. So you’ll lose money.</a:t>
            </a:r>
            <a:endPar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3140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6527800" cy="700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Cost per Click (CPC)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How much to pay for clicks is a big topic and we’ll cover more later. Also the actual numbers change over time and are based on a lot of factors. But here are a few basics: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Desktop campaigns can range from 6 cents to 25 cents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More popular topics like celebrities and sports figures can go for lower CPC’s, say 8 cents to 15 cents. More commercial topics go for higher amounts like 10 cents to 20 cents.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It is better to start high during the first 24 to 48 hours of your campaign to push more traffic through the campaign. You will probably not be profitable the first day or two. Then lower the CPC until you reach profitability.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6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F</a:t>
            </a: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or a celebrity campaign I might start the bid at 12 to 15 cents with the intent of driving it toward 8 to 12 cents. For a car campaign I might start at 20 cents and work toward 15 cents.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Clr>
                <a:schemeClr val="accent6"/>
              </a:buClr>
              <a:buFont typeface="Arial" panose="020B0604020202020204" pitchFamily="34" charset="0"/>
              <a:buChar char="•"/>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thing that should drive your pricing is profitability. So regardless of what I’ve said above, if you are making money and getting strong traffic at 20 cents, that’s what is important. Dropping the CPC too low can kill your campaign – meaning </a:t>
            </a:r>
            <a:r>
              <a:rPr lang="en-US" sz="16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will stop displaying your ad because they can make more money with a different ad.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1000"/>
              </a:spcAft>
              <a:buClr>
                <a:schemeClr val="accent6"/>
              </a:buClr>
              <a:buFont typeface="Arial" panose="020B0604020202020204" pitchFamily="34" charset="0"/>
              <a:buChar char="•"/>
            </a:pPr>
            <a:r>
              <a:rPr lang="en-US" sz="16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Later in the book you will see how native ad networks use a combination of Click Through Rate and CPC to determine how often to display ads.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spTree>
    <p:extLst>
      <p:ext uri="{BB962C8B-B14F-4D97-AF65-F5344CB8AC3E}">
        <p14:creationId xmlns:p14="http://schemas.microsoft.com/office/powerpoint/2010/main" val="97533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3632200" cy="1900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Budget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is a daily budget.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expects you to spend a minimum of $10 per day. Please note that you can spend less than $10 if you pause the campaign during the day before it has reached the amount you specify here.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3" name="Picture 2"/>
          <p:cNvPicPr>
            <a:picLocks noChangeAspect="1"/>
          </p:cNvPicPr>
          <p:nvPr/>
        </p:nvPicPr>
        <p:blipFill>
          <a:blip r:embed="rId2"/>
          <a:stretch>
            <a:fillRect/>
          </a:stretch>
        </p:blipFill>
        <p:spPr>
          <a:xfrm>
            <a:off x="4470037" y="1922464"/>
            <a:ext cx="2600688" cy="1714739"/>
          </a:xfrm>
          <a:prstGeom prst="rect">
            <a:avLst/>
          </a:prstGeom>
        </p:spPr>
      </p:pic>
      <p:sp>
        <p:nvSpPr>
          <p:cNvPr id="4" name="TextBox 3"/>
          <p:cNvSpPr txBox="1"/>
          <p:nvPr/>
        </p:nvSpPr>
        <p:spPr>
          <a:xfrm>
            <a:off x="730250" y="4127500"/>
            <a:ext cx="6172199" cy="3962400"/>
          </a:xfrm>
          <a:prstGeom prst="rect">
            <a:avLst/>
          </a:prstGeom>
          <a:noFill/>
          <a:ln>
            <a:solidFill>
              <a:schemeClr val="accent6"/>
            </a:solidFill>
          </a:ln>
        </p:spPr>
        <p:txBody>
          <a:bodyPr wrap="square" rtlCol="0">
            <a:spAutoFit/>
          </a:bodyPr>
          <a:lstStyle/>
          <a:p>
            <a:pPr lvl="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Also note that if you set the budget at $10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allows itself to overspend your budget by 20%. So if you don’t pause the campaign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may go ahead and spend up to $12. It doesn’t always spend the extra 20%, I guess it just happens when they feel like giving themselves a tip.</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Just like I recommended setting the CPC high initially for the first day or two, you probably also want to give the budget extra money during that time frame. This is a new campaign. The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algorithm has never seen it before so you are giving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financial incentive to run traffic through a campaign that is untested. </a:t>
            </a:r>
          </a:p>
          <a:p>
            <a:pPr lvl="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After thousands of impressions of your ads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will know statistically whether your campaign is a good one or not. “Good one” to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means a lot of people are clicking on your ads (high click through). But until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has statistical proof, you have to pony up more for budget and CPC.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This isn’t just advice for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All the native ads algorithms require extra spend the first day or so to establish stats for new campaigns.</a:t>
            </a:r>
            <a:endParaRPr lang="en-US" dirty="0"/>
          </a:p>
        </p:txBody>
      </p:sp>
    </p:spTree>
    <p:extLst>
      <p:ext uri="{BB962C8B-B14F-4D97-AF65-F5344CB8AC3E}">
        <p14:creationId xmlns:p14="http://schemas.microsoft.com/office/powerpoint/2010/main" val="17898265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17550" y="3373620"/>
            <a:ext cx="6299200" cy="487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Tracking Code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Tracking codes are a string of text that is tacked onto the end of your article URL. The networks are passing information along to your website to tell it where the traffic came from.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is very important! Without a proper UTM code you won’t be able to calculate the profitability of your campaign or track it in Google Analytics.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This is called a UTM Code and it is made up of: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utm_source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Taboola</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utm_medium</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 Discovery, referral,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utm_campaign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 Your Campaign 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utm_term</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 Extra info you pass along,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wants you to put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origsrcid</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Each native ad network has info helping you fill in the Tracking Code field with the UTM info above. If you have the Native Ads Helper WordPress plugin, most of these values are preset and you can simply copy the string from the plugin into the tracking field.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717550" y="1922464"/>
            <a:ext cx="5839640" cy="1276528"/>
          </a:xfrm>
          <a:prstGeom prst="rect">
            <a:avLst/>
          </a:prstGeom>
        </p:spPr>
      </p:pic>
      <p:pic>
        <p:nvPicPr>
          <p:cNvPr id="5" name="Picture 4"/>
          <p:cNvPicPr>
            <a:picLocks noChangeAspect="1"/>
          </p:cNvPicPr>
          <p:nvPr/>
        </p:nvPicPr>
        <p:blipFill>
          <a:blip r:embed="rId3"/>
          <a:stretch>
            <a:fillRect/>
          </a:stretch>
        </p:blipFill>
        <p:spPr>
          <a:xfrm>
            <a:off x="1205979" y="8166100"/>
            <a:ext cx="5373142" cy="1788763"/>
          </a:xfrm>
          <a:prstGeom prst="rect">
            <a:avLst/>
          </a:prstGeom>
          <a:ln>
            <a:solidFill>
              <a:schemeClr val="accent6"/>
            </a:solidFill>
          </a:ln>
        </p:spPr>
      </p:pic>
    </p:spTree>
    <p:extLst>
      <p:ext uri="{BB962C8B-B14F-4D97-AF65-F5344CB8AC3E}">
        <p14:creationId xmlns:p14="http://schemas.microsoft.com/office/powerpoint/2010/main" val="2199579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1922464"/>
            <a:ext cx="6299200" cy="487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0" eaLnBrk="1" hangingPunct="1">
              <a:lnSpc>
                <a:spcPct val="115000"/>
              </a:lnSpc>
              <a:spcBef>
                <a:spcPts val="0"/>
              </a:spcBef>
              <a:spcAft>
                <a:spcPts val="1000"/>
              </a:spcAft>
            </a:pP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There are free UTM code generators like this one provided by Google: </a:t>
            </a:r>
            <a:r>
              <a:rPr lang="en-US" sz="1400" u="sng"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hlinkClick r:id="rId2"/>
              </a:rPr>
              <a:t>https://support.google.com/analytics/answer/1033867?hl=en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However you have to type in the values of the fields each time. If you don’t have the plugin, go to the link above. Enter:</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URL: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url</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of your website</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Utm_source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Utm_medium</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Discovery</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Utm_campaign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Your Campaign Name</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Utm_term</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origsrcid</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Leave the other fields blank.  It will generate something like:</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u="sng"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hlinkClick r:id="rId3"/>
              </a:rPr>
              <a:t>www.mywebsite.com/?utm_source=Outbrain&amp;utm_medium=Discovery&amp;utm_term=%7B%7Borigsrcid%7D%7D&amp;utm_campaign=My%20Campaign%20Name</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Copy the generated string and paste it in the tracking field box. You will need to delete all the characters up to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utm_source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or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won’t take it. So the edited string should look like this:</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utm_source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Outbrain&amp;utm_medium</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Discovery&amp;utm_term</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=%7B%7Borigsrcid%7D%7D&amp;utm_campaign=My%20Campaign%20Name</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It’s all a bit painful I know, but not too bad after you do it a few times and especially if you have the plugin.</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4"/>
          <a:stretch>
            <a:fillRect/>
          </a:stretch>
        </p:blipFill>
        <p:spPr>
          <a:xfrm>
            <a:off x="2406650" y="8242300"/>
            <a:ext cx="4258599" cy="1819862"/>
          </a:xfrm>
          <a:prstGeom prst="rect">
            <a:avLst/>
          </a:prstGeom>
          <a:ln>
            <a:solidFill>
              <a:schemeClr val="accent6"/>
            </a:solidFill>
          </a:ln>
        </p:spPr>
      </p:pic>
    </p:spTree>
    <p:extLst>
      <p:ext uri="{BB962C8B-B14F-4D97-AF65-F5344CB8AC3E}">
        <p14:creationId xmlns:p14="http://schemas.microsoft.com/office/powerpoint/2010/main" val="4325031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30250" y="2298700"/>
            <a:ext cx="629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That’s It!</a:t>
            </a:r>
          </a:p>
          <a:p>
            <a:pPr marL="0" marR="0">
              <a:lnSpc>
                <a:spcPct val="115000"/>
              </a:lnSpc>
              <a:spcBef>
                <a:spcPts val="0"/>
              </a:spcBef>
              <a:spcAft>
                <a:spcPts val="1000"/>
              </a:spcAft>
            </a:pP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With those fields entered you are ready to submit the campaign for approval. It will typically be manually reviewed over two business days. You’ll get an email when it gets approved or rejected.</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As long as you are not violating the content guidelines it should get accepted. If they find the text, titles or images in your article offensive or outside their standards they will tell you. Sometimes you can tweak things, other times you’ll need to both tweak and try again with a new campaign.</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13716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Setting Up Traffic Accounts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478950" y="6794500"/>
            <a:ext cx="6801799" cy="2457793"/>
          </a:xfrm>
          <a:prstGeom prst="rect">
            <a:avLst/>
          </a:prstGeom>
        </p:spPr>
      </p:pic>
    </p:spTree>
    <p:extLst>
      <p:ext uri="{BB962C8B-B14F-4D97-AF65-F5344CB8AC3E}">
        <p14:creationId xmlns:p14="http://schemas.microsoft.com/office/powerpoint/2010/main" val="3835590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may have noticed when we entered our first campaign we never actually gave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an ad image or title. That is because they used the featured image of the article and title from the website URL we provided.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That kind of automatically generated ad is not at all what we want. In this chapter we will look at how to create multiple unique ad variations and will talk about what makes a good ad headline.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By the end of this chapter you should create 6 to 10 different headlines (titles) for your ads and match them up with images from your article to be used as ad variations.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Creating The Ads</a:t>
            </a:r>
            <a:endParaRPr sz="4800" dirty="0">
              <a:solidFill>
                <a:schemeClr val="accent6">
                  <a:lumMod val="75000"/>
                </a:schemeClr>
              </a:solidFill>
              <a:latin typeface="Myriad Pro"/>
              <a:ea typeface="+mn-ea"/>
              <a:cs typeface="Myriad Pro"/>
            </a:endParaRPr>
          </a:p>
        </p:txBody>
      </p:sp>
      <p:sp>
        <p:nvSpPr>
          <p:cNvPr id="11" name="object 2"/>
          <p:cNvSpPr>
            <a:spLocks/>
          </p:cNvSpPr>
          <p:nvPr/>
        </p:nvSpPr>
        <p:spPr bwMode="auto">
          <a:xfrm>
            <a:off x="746276" y="4312920"/>
            <a:ext cx="5759450" cy="3875086"/>
          </a:xfrm>
          <a:custGeom>
            <a:avLst/>
            <a:gdLst>
              <a:gd name="T0" fmla="*/ 0 w 5759996"/>
              <a:gd name="T1" fmla="*/ 3168002 h 3168002"/>
              <a:gd name="T2" fmla="*/ 5759996 w 5759996"/>
              <a:gd name="T3" fmla="*/ 3168002 h 3168002"/>
              <a:gd name="T4" fmla="*/ 5759996 w 5759996"/>
              <a:gd name="T5" fmla="*/ 0 h 3168002"/>
              <a:gd name="T6" fmla="*/ 0 w 5759996"/>
              <a:gd name="T7" fmla="*/ 0 h 3168002"/>
              <a:gd name="T8" fmla="*/ 0 w 5759996"/>
              <a:gd name="T9" fmla="*/ 3168002 h 3168002"/>
            </a:gdLst>
            <a:ahLst/>
            <a:cxnLst>
              <a:cxn ang="0">
                <a:pos x="T0" y="T1"/>
              </a:cxn>
              <a:cxn ang="0">
                <a:pos x="T2" y="T3"/>
              </a:cxn>
              <a:cxn ang="0">
                <a:pos x="T4" y="T5"/>
              </a:cxn>
              <a:cxn ang="0">
                <a:pos x="T6" y="T7"/>
              </a:cxn>
              <a:cxn ang="0">
                <a:pos x="T8" y="T9"/>
              </a:cxn>
            </a:cxnLst>
            <a:rect l="0" t="0" r="r" b="b"/>
            <a:pathLst>
              <a:path w="5759996" h="3168002">
                <a:moveTo>
                  <a:pt x="0" y="3168002"/>
                </a:moveTo>
                <a:lnTo>
                  <a:pt x="5759996" y="3168002"/>
                </a:lnTo>
                <a:lnTo>
                  <a:pt x="5759996" y="0"/>
                </a:lnTo>
                <a:lnTo>
                  <a:pt x="0" y="0"/>
                </a:lnTo>
                <a:lnTo>
                  <a:pt x="0" y="3168002"/>
                </a:lnTo>
                <a:close/>
              </a:path>
            </a:pathLst>
          </a:custGeom>
          <a:ln>
            <a:headEnd/>
            <a:tailEnd/>
          </a:ln>
          <a:extLst/>
        </p:spPr>
        <p:style>
          <a:lnRef idx="2">
            <a:schemeClr val="accent6"/>
          </a:lnRef>
          <a:fillRef idx="1">
            <a:schemeClr val="lt1"/>
          </a:fillRef>
          <a:effectRef idx="0">
            <a:schemeClr val="accent6"/>
          </a:effectRef>
          <a:fontRef idx="minor">
            <a:schemeClr val="dk1"/>
          </a:fontRef>
        </p:style>
        <p:txBody>
          <a:bodyPr lIns="0" tIns="0" rIns="0" bIns="0"/>
          <a:lstStyle/>
          <a:p>
            <a:pPr>
              <a:defRPr/>
            </a:pPr>
            <a:endParaRPr lang="en-US" sz="1800"/>
          </a:p>
        </p:txBody>
      </p:sp>
      <p:sp>
        <p:nvSpPr>
          <p:cNvPr id="13" name="object 5"/>
          <p:cNvSpPr>
            <a:spLocks/>
          </p:cNvSpPr>
          <p:nvPr/>
        </p:nvSpPr>
        <p:spPr bwMode="auto">
          <a:xfrm>
            <a:off x="5859463" y="4235452"/>
            <a:ext cx="877887" cy="879728"/>
          </a:xfrm>
          <a:custGeom>
            <a:avLst/>
            <a:gdLst>
              <a:gd name="T0" fmla="*/ 327885 w 877925"/>
              <a:gd name="T1" fmla="*/ 0 h 877938"/>
              <a:gd name="T2" fmla="*/ 0 w 877925"/>
              <a:gd name="T3" fmla="*/ 0 h 877938"/>
              <a:gd name="T4" fmla="*/ 877850 w 877925"/>
              <a:gd name="T5" fmla="*/ 877837 h 877938"/>
              <a:gd name="T6" fmla="*/ 877850 w 877925"/>
              <a:gd name="T7" fmla="*/ 549948 h 877938"/>
              <a:gd name="T8" fmla="*/ 327885 w 877925"/>
              <a:gd name="T9" fmla="*/ 0 h 8779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7925" h="877938">
                <a:moveTo>
                  <a:pt x="327913" y="0"/>
                </a:moveTo>
                <a:lnTo>
                  <a:pt x="0" y="0"/>
                </a:lnTo>
                <a:lnTo>
                  <a:pt x="877925" y="877938"/>
                </a:lnTo>
                <a:lnTo>
                  <a:pt x="877925" y="550011"/>
                </a:lnTo>
                <a:lnTo>
                  <a:pt x="327913" y="0"/>
                </a:lnTo>
                <a:close/>
              </a:path>
            </a:pathLst>
          </a:custGeom>
          <a:solidFill>
            <a:srgbClr val="F36F2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14" name="object 6"/>
          <p:cNvSpPr>
            <a:spLocks/>
          </p:cNvSpPr>
          <p:nvPr/>
        </p:nvSpPr>
        <p:spPr bwMode="auto">
          <a:xfrm>
            <a:off x="5815013" y="4235451"/>
            <a:ext cx="87312" cy="45719"/>
          </a:xfrm>
          <a:custGeom>
            <a:avLst/>
            <a:gdLst>
              <a:gd name="T0" fmla="*/ 43662 w 87325"/>
              <a:gd name="T1" fmla="*/ 0 h 43675"/>
              <a:gd name="T2" fmla="*/ 0 w 87325"/>
              <a:gd name="T3" fmla="*/ 42065 h 43675"/>
              <a:gd name="T4" fmla="*/ 87300 w 87325"/>
              <a:gd name="T5" fmla="*/ 42065 h 43675"/>
              <a:gd name="T6" fmla="*/ 43662 w 87325"/>
              <a:gd name="T7" fmla="*/ 0 h 436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7325" h="43675">
                <a:moveTo>
                  <a:pt x="43675" y="0"/>
                </a:moveTo>
                <a:lnTo>
                  <a:pt x="0" y="43675"/>
                </a:lnTo>
                <a:lnTo>
                  <a:pt x="87325" y="43675"/>
                </a:lnTo>
                <a:lnTo>
                  <a:pt x="43675" y="0"/>
                </a:lnTo>
                <a:close/>
              </a:path>
            </a:pathLst>
          </a:custGeom>
          <a:solidFill>
            <a:srgbClr val="AA4E1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15" name="object 7"/>
          <p:cNvSpPr>
            <a:spLocks/>
          </p:cNvSpPr>
          <p:nvPr/>
        </p:nvSpPr>
        <p:spPr bwMode="auto">
          <a:xfrm>
            <a:off x="6692900" y="5068889"/>
            <a:ext cx="44450" cy="87496"/>
          </a:xfrm>
          <a:custGeom>
            <a:avLst/>
            <a:gdLst>
              <a:gd name="T0" fmla="*/ 0 w 43662"/>
              <a:gd name="T1" fmla="*/ 0 h 87337"/>
              <a:gd name="T2" fmla="*/ 0 w 43662"/>
              <a:gd name="T3" fmla="*/ 87288 h 87337"/>
              <a:gd name="T4" fmla="*/ 45252 w 43662"/>
              <a:gd name="T5" fmla="*/ 43638 h 87337"/>
              <a:gd name="T6" fmla="*/ 0 w 43662"/>
              <a:gd name="T7" fmla="*/ 0 h 87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662" h="87337">
                <a:moveTo>
                  <a:pt x="0" y="0"/>
                </a:moveTo>
                <a:lnTo>
                  <a:pt x="0" y="87337"/>
                </a:lnTo>
                <a:lnTo>
                  <a:pt x="43662" y="43662"/>
                </a:lnTo>
                <a:lnTo>
                  <a:pt x="0" y="0"/>
                </a:lnTo>
                <a:close/>
              </a:path>
            </a:pathLst>
          </a:custGeom>
          <a:solidFill>
            <a:srgbClr val="AA4E1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16" name="object 14"/>
          <p:cNvSpPr txBox="1">
            <a:spLocks noChangeArrowheads="1"/>
          </p:cNvSpPr>
          <p:nvPr/>
        </p:nvSpPr>
        <p:spPr bwMode="auto">
          <a:xfrm rot="2700000">
            <a:off x="6038621" y="4570967"/>
            <a:ext cx="74769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900" i="1" dirty="0">
                <a:solidFill>
                  <a:srgbClr val="FFFFFF"/>
                </a:solidFill>
                <a:latin typeface="Fira Sans OT" charset="0"/>
              </a:rPr>
              <a:t>   AD TIME</a:t>
            </a:r>
            <a:endParaRPr lang="en-US" altLang="en-US" sz="900" dirty="0">
              <a:latin typeface="Fira Sans OT" charset="0"/>
            </a:endParaRPr>
          </a:p>
        </p:txBody>
      </p:sp>
      <p:pic>
        <p:nvPicPr>
          <p:cNvPr id="3" name="Picture 2"/>
          <p:cNvPicPr>
            <a:picLocks noChangeAspect="1"/>
          </p:cNvPicPr>
          <p:nvPr/>
        </p:nvPicPr>
        <p:blipFill>
          <a:blip r:embed="rId2"/>
          <a:stretch>
            <a:fillRect/>
          </a:stretch>
        </p:blipFill>
        <p:spPr>
          <a:xfrm>
            <a:off x="808245" y="4508500"/>
            <a:ext cx="5287113" cy="3581900"/>
          </a:xfrm>
          <a:prstGeom prst="rect">
            <a:avLst/>
          </a:prstGeom>
        </p:spPr>
      </p:pic>
    </p:spTree>
    <p:extLst>
      <p:ext uri="{BB962C8B-B14F-4D97-AF65-F5344CB8AC3E}">
        <p14:creationId xmlns:p14="http://schemas.microsoft.com/office/powerpoint/2010/main" val="2764649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Title (Headline) Research</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But how do you write good titles? There is much teaching and research on this topic. Good native ad titles are not too different than good article titles. So if you have studied that in the past you will naturally get this.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Here are some things to consider:</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Gallery style articles are most effective with a number in the title “11 Times Criminals Were As Dumb As Bricks”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Be controversial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Be surprising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Leave mystery hanging in the air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Sometimes use bracketed words like “15 World’s Biggest Pigs [Photos]”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Use Google</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Do a search on your article title to see titles of similar articles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Browse through the search results looking for key words used in the titles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Create variations of your title with different key words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Use </a:t>
            </a:r>
            <a:r>
              <a:rPr lang="en-US" sz="1400" b="1"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Advault</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Search for ads on similar topics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Note the ad headlines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Note which ad headlines seem to perform best based on times-seen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Pay attention to the winning ad images too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Creating The Ads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1901547" y="7480300"/>
            <a:ext cx="3982006" cy="1933845"/>
          </a:xfrm>
          <a:prstGeom prst="rect">
            <a:avLst/>
          </a:prstGeom>
          <a:ln>
            <a:solidFill>
              <a:schemeClr val="accent6"/>
            </a:solidFill>
          </a:ln>
        </p:spPr>
      </p:pic>
    </p:spTree>
    <p:extLst>
      <p:ext uri="{BB962C8B-B14F-4D97-AF65-F5344CB8AC3E}">
        <p14:creationId xmlns:p14="http://schemas.microsoft.com/office/powerpoint/2010/main" val="2171796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p:cNvSpPr txBox="1"/>
          <p:nvPr/>
        </p:nvSpPr>
        <p:spPr>
          <a:xfrm>
            <a:off x="1035050" y="774700"/>
            <a:ext cx="5665788" cy="749300"/>
          </a:xfrm>
          <a:prstGeom prst="rect">
            <a:avLst/>
          </a:prstGeom>
        </p:spPr>
        <p:txBody>
          <a:bodyPr lIns="0" tIns="0" rIns="0" bIns="0"/>
          <a:lstStyle/>
          <a:p>
            <a:pPr marL="12700" fontAlgn="auto">
              <a:spcBef>
                <a:spcPts val="0"/>
              </a:spcBef>
              <a:spcAft>
                <a:spcPts val="0"/>
              </a:spcAft>
              <a:tabLst>
                <a:tab pos="1630680" algn="l"/>
                <a:tab pos="2974340" algn="l"/>
                <a:tab pos="3949065" algn="l"/>
              </a:tabLst>
              <a:defRPr/>
            </a:pPr>
            <a:r>
              <a:rPr lang="en-US" sz="4800" dirty="0">
                <a:solidFill>
                  <a:schemeClr val="accent6">
                    <a:lumMod val="75000"/>
                  </a:schemeClr>
                </a:solidFill>
                <a:latin typeface="Myriad Pro"/>
                <a:ea typeface="+mn-ea"/>
                <a:cs typeface="Myriad Pro"/>
              </a:rPr>
              <a:t>The </a:t>
            </a:r>
            <a:r>
              <a:rPr lang="en-US" sz="4800" dirty="0" err="1">
                <a:solidFill>
                  <a:schemeClr val="accent6">
                    <a:lumMod val="75000"/>
                  </a:schemeClr>
                </a:solidFill>
                <a:latin typeface="Myriad Pro"/>
                <a:ea typeface="+mn-ea"/>
                <a:cs typeface="Myriad Pro"/>
              </a:rPr>
              <a:t>ArbiCash</a:t>
            </a:r>
            <a:r>
              <a:rPr lang="en-US" sz="4800" dirty="0">
                <a:solidFill>
                  <a:schemeClr val="accent6">
                    <a:lumMod val="75000"/>
                  </a:schemeClr>
                </a:solidFill>
                <a:latin typeface="Myriad Pro"/>
                <a:ea typeface="+mn-ea"/>
                <a:cs typeface="Myriad Pro"/>
              </a:rPr>
              <a:t> System</a:t>
            </a:r>
            <a:endParaRPr sz="4800" dirty="0">
              <a:solidFill>
                <a:schemeClr val="accent6">
                  <a:lumMod val="75000"/>
                </a:schemeClr>
              </a:solidFill>
              <a:latin typeface="Myriad Pro"/>
              <a:ea typeface="+mn-ea"/>
              <a:cs typeface="Myriad Pro"/>
            </a:endParaRPr>
          </a:p>
        </p:txBody>
      </p:sp>
      <p:sp>
        <p:nvSpPr>
          <p:cNvPr id="3" name="object 15"/>
          <p:cNvSpPr txBox="1"/>
          <p:nvPr/>
        </p:nvSpPr>
        <p:spPr>
          <a:xfrm>
            <a:off x="831850" y="1993900"/>
            <a:ext cx="812800" cy="1866900"/>
          </a:xfrm>
          <a:prstGeom prst="rect">
            <a:avLst/>
          </a:prstGeom>
        </p:spPr>
        <p:txBody>
          <a:bodyPr lIns="0" tIns="0" rIns="0" bIns="0"/>
          <a:lstStyle/>
          <a:p>
            <a:pPr marL="12700" fontAlgn="auto">
              <a:spcBef>
                <a:spcPts val="0"/>
              </a:spcBef>
              <a:spcAft>
                <a:spcPts val="0"/>
              </a:spcAft>
              <a:defRPr/>
            </a:pPr>
            <a:r>
              <a:rPr lang="en-US" sz="9700" spc="-3952" baseline="-18618" dirty="0">
                <a:solidFill>
                  <a:schemeClr val="accent6">
                    <a:lumMod val="75000"/>
                  </a:schemeClr>
                </a:solidFill>
                <a:latin typeface="Myriad Pro"/>
                <a:ea typeface="+mn-ea"/>
                <a:cs typeface="Myriad Pro"/>
              </a:rPr>
              <a:t>S</a:t>
            </a:r>
            <a:endParaRPr sz="800" dirty="0">
              <a:solidFill>
                <a:schemeClr val="accent6">
                  <a:lumMod val="75000"/>
                </a:schemeClr>
              </a:solidFill>
              <a:latin typeface="Fira Sans OT"/>
              <a:ea typeface="+mn-ea"/>
              <a:cs typeface="Fira Sans OT"/>
            </a:endParaRPr>
          </a:p>
        </p:txBody>
      </p:sp>
      <p:sp>
        <p:nvSpPr>
          <p:cNvPr id="10245" name="object 18"/>
          <p:cNvSpPr txBox="1">
            <a:spLocks noChangeArrowheads="1"/>
          </p:cNvSpPr>
          <p:nvPr/>
        </p:nvSpPr>
        <p:spPr bwMode="auto">
          <a:xfrm>
            <a:off x="1035050" y="3213100"/>
            <a:ext cx="57435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30000"/>
              </a:lnSpc>
            </a:pPr>
            <a:r>
              <a:rPr lang="en-US" altLang="en-US" sz="1000" dirty="0">
                <a:latin typeface="Ebrima" panose="02000000000000000000" pitchFamily="2" charset="0"/>
                <a:ea typeface="Ebrima" panose="02000000000000000000" pitchFamily="2" charset="0"/>
                <a:cs typeface="Ebrima" panose="02000000000000000000" pitchFamily="2" charset="0"/>
              </a:rPr>
              <a:t> </a:t>
            </a:r>
            <a:r>
              <a:rPr lang="en-US" altLang="en-US" sz="1400" dirty="0">
                <a:latin typeface="Fira Sans OT" panose="020B0603050000020004"/>
                <a:ea typeface="Ebrima" panose="02000000000000000000" pitchFamily="2" charset="0"/>
                <a:cs typeface="Ebrima" panose="02000000000000000000" pitchFamily="2" charset="0"/>
              </a:rPr>
              <a:t>         </a:t>
            </a:r>
            <a:r>
              <a:rPr lang="en-US" altLang="en-US" sz="1400" dirty="0" err="1">
                <a:solidFill>
                  <a:schemeClr val="bg1">
                    <a:lumMod val="50000"/>
                  </a:schemeClr>
                </a:solidFill>
                <a:latin typeface="Calibri" panose="020F0502020204030204" pitchFamily="34" charset="0"/>
                <a:ea typeface="Ebrima" panose="02000000000000000000" pitchFamily="2" charset="0"/>
                <a:cs typeface="Ebrima" panose="02000000000000000000" pitchFamily="2" charset="0"/>
              </a:rPr>
              <a:t>ome</a:t>
            </a:r>
            <a:r>
              <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rPr>
              <a:t> of the richest men in the world made their millions in arbitrage. There is something truly elegant about buying something for one price and almost instantaneously turning around and selling it at a higher price.</a:t>
            </a:r>
          </a:p>
          <a:p>
            <a:pPr eaLnBrk="1" hangingPunct="1">
              <a:lnSpc>
                <a:spcPct val="130000"/>
              </a:lnSpc>
            </a:pPr>
            <a:endPar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endParaRPr>
          </a:p>
          <a:p>
            <a:pPr eaLnBrk="1" hangingPunct="1">
              <a:lnSpc>
                <a:spcPct val="130000"/>
              </a:lnSpc>
            </a:pPr>
            <a:r>
              <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rPr>
              <a:t>In the world of WordPress and laptops, arbitrage is no longer a game reserved for commodity and forex traders. Every mom, kid and online entrepreneur can exploit the same principles, find the profit and then scale it up.</a:t>
            </a:r>
          </a:p>
          <a:p>
            <a:pPr eaLnBrk="1" hangingPunct="1">
              <a:lnSpc>
                <a:spcPct val="130000"/>
              </a:lnSpc>
            </a:pPr>
            <a:endParaRPr lang="en-US" altLang="en-US" sz="1400" dirty="0">
              <a:solidFill>
                <a:schemeClr val="accent6"/>
              </a:solidFill>
              <a:latin typeface="Calibri" panose="020F0502020204030204" pitchFamily="34" charset="0"/>
              <a:ea typeface="Ebrima" panose="02000000000000000000" pitchFamily="2" charset="0"/>
              <a:cs typeface="Ebrima" panose="02000000000000000000" pitchFamily="2" charset="0"/>
            </a:endParaRPr>
          </a:p>
          <a:p>
            <a:pPr eaLnBrk="1" hangingPunct="1">
              <a:lnSpc>
                <a:spcPct val="130000"/>
              </a:lnSpc>
            </a:pPr>
            <a:r>
              <a:rPr lang="en-US" altLang="en-US" sz="1400" b="1" dirty="0">
                <a:solidFill>
                  <a:schemeClr val="accent6"/>
                </a:solidFill>
                <a:latin typeface="Calibri" panose="020F0502020204030204" pitchFamily="34" charset="0"/>
                <a:ea typeface="Ebrima" panose="02000000000000000000" pitchFamily="2" charset="0"/>
                <a:cs typeface="Ebrima" panose="02000000000000000000" pitchFamily="2" charset="0"/>
              </a:rPr>
              <a:t>This Book Is Opportunity</a:t>
            </a:r>
          </a:p>
          <a:p>
            <a:pPr eaLnBrk="1" hangingPunct="1">
              <a:lnSpc>
                <a:spcPct val="130000"/>
              </a:lnSpc>
            </a:pPr>
            <a:endPar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endParaRPr>
          </a:p>
          <a:p>
            <a:pPr eaLnBrk="1" hangingPunct="1">
              <a:lnSpc>
                <a:spcPct val="130000"/>
              </a:lnSpc>
            </a:pPr>
            <a:r>
              <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rPr>
              <a:t>In these pages you will find everything you need to know to make money in the digital arbitrage business. And in arbitrage if you can earn N dollars there are many ways to scale to N x 10 dollars.</a:t>
            </a:r>
          </a:p>
          <a:p>
            <a:pPr eaLnBrk="1" hangingPunct="1">
              <a:lnSpc>
                <a:spcPct val="130000"/>
              </a:lnSpc>
            </a:pPr>
            <a:endPar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endParaRPr>
          </a:p>
          <a:p>
            <a:pPr eaLnBrk="1" hangingPunct="1">
              <a:lnSpc>
                <a:spcPct val="130000"/>
              </a:lnSpc>
            </a:pPr>
            <a:r>
              <a:rPr lang="en-US" altLang="en-US" sz="1400" dirty="0">
                <a:solidFill>
                  <a:schemeClr val="bg1">
                    <a:lumMod val="50000"/>
                  </a:schemeClr>
                </a:solidFill>
                <a:latin typeface="Calibri" panose="020F0502020204030204" pitchFamily="34" charset="0"/>
                <a:ea typeface="Ebrima" panose="02000000000000000000" pitchFamily="2" charset="0"/>
                <a:cs typeface="Ebrima" panose="02000000000000000000" pitchFamily="2" charset="0"/>
              </a:rPr>
              <a:t>Taking advantage of the opportunity is completely up to you. I will encourage you along the way, but you are going to have to take the action and make it happen. And you don’t have to split the rewards with anyone….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650" y="8089900"/>
            <a:ext cx="2635250" cy="1863004"/>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a:lnSpc>
                <a:spcPct val="115000"/>
              </a:lnSpc>
              <a:spcBef>
                <a:spcPts val="0"/>
              </a:spcBef>
              <a:spcAft>
                <a:spcPts val="1000"/>
              </a:spcAft>
            </a:pPr>
            <a:r>
              <a:rPr lang="en-US" sz="3200"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Ad Images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How do you select which images to use with your ads? A great place to start is with the images you have used in your gallery.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create a spreadsheet like this: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Creating The Ads</a:t>
            </a:r>
            <a:endParaRPr sz="4800" dirty="0">
              <a:solidFill>
                <a:schemeClr val="accent6">
                  <a:lumMod val="75000"/>
                </a:schemeClr>
              </a:solidFill>
              <a:latin typeface="Myriad Pro"/>
              <a:ea typeface="+mn-ea"/>
              <a:cs typeface="Myriad Pro"/>
            </a:endParaRPr>
          </a:p>
        </p:txBody>
      </p:sp>
      <p:pic>
        <p:nvPicPr>
          <p:cNvPr id="11" name="Picture 10"/>
          <p:cNvPicPr/>
          <p:nvPr/>
        </p:nvPicPr>
        <p:blipFill>
          <a:blip r:embed="rId2"/>
          <a:stretch>
            <a:fillRect/>
          </a:stretch>
        </p:blipFill>
        <p:spPr>
          <a:xfrm>
            <a:off x="425450" y="2987675"/>
            <a:ext cx="6705600" cy="2057400"/>
          </a:xfrm>
          <a:prstGeom prst="rect">
            <a:avLst/>
          </a:prstGeom>
        </p:spPr>
      </p:pic>
      <p:sp>
        <p:nvSpPr>
          <p:cNvPr id="2" name="TextBox 1"/>
          <p:cNvSpPr txBox="1"/>
          <p:nvPr/>
        </p:nvSpPr>
        <p:spPr>
          <a:xfrm>
            <a:off x="727076" y="5422900"/>
            <a:ext cx="6299200" cy="3452227"/>
          </a:xfrm>
          <a:prstGeom prst="rect">
            <a:avLst/>
          </a:prstGeom>
          <a:noFill/>
        </p:spPr>
        <p:txBody>
          <a:bodyPr wrap="square" rtlCol="0">
            <a:spAutoFit/>
          </a:body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Native Ads Helper WordPress plugin will generate a table like the one above that you can use to cut and paste image URL’s from. (Of course it doesn’t write the ad titles for you).</a:t>
            </a:r>
            <a:endPar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first column is the URL of my article. The second column is for the title variations I have created from my research. The third column is a list of links to images from the article itself.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will see why this spreadsheet is very handy in the next chapter when we have to enter these 10 ads into Outbrain.</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didn’t buy the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plugin, no worries, you can create the spreadsheet manually by cutting and pasting the image URL’s from your website.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22142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After you have written your titles and thrown it all in spreadsheet like we did at the end of the last chapter, it is pretty quick and easy to get all of them into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using the </a:t>
            </a: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Bulk Add Content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screen.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Click on the “ADD CONTENT” button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in the upper right part of the screen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Uploading Your Ads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196850" y="5956300"/>
            <a:ext cx="7098391" cy="3258278"/>
          </a:xfrm>
          <a:prstGeom prst="rect">
            <a:avLst/>
          </a:prstGeom>
          <a:ln>
            <a:solidFill>
              <a:schemeClr val="accent6"/>
            </a:solidFill>
          </a:ln>
        </p:spPr>
      </p:pic>
      <p:pic>
        <p:nvPicPr>
          <p:cNvPr id="3" name="Picture 2"/>
          <p:cNvPicPr>
            <a:picLocks noChangeAspect="1"/>
          </p:cNvPicPr>
          <p:nvPr/>
        </p:nvPicPr>
        <p:blipFill>
          <a:blip r:embed="rId3"/>
          <a:stretch>
            <a:fillRect/>
          </a:stretch>
        </p:blipFill>
        <p:spPr>
          <a:xfrm>
            <a:off x="1235857" y="2527300"/>
            <a:ext cx="5020376" cy="2495898"/>
          </a:xfrm>
          <a:prstGeom prst="rect">
            <a:avLst/>
          </a:prstGeom>
          <a:ln>
            <a:solidFill>
              <a:schemeClr val="accent6"/>
            </a:solidFill>
          </a:ln>
        </p:spPr>
      </p:pic>
      <p:sp>
        <p:nvSpPr>
          <p:cNvPr id="13" name="object 16"/>
          <p:cNvSpPr txBox="1">
            <a:spLocks noChangeArrowheads="1"/>
          </p:cNvSpPr>
          <p:nvPr/>
        </p:nvSpPr>
        <p:spPr bwMode="auto">
          <a:xfrm>
            <a:off x="727075" y="5232400"/>
            <a:ext cx="6299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Next click the “Import” tab</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84583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Now just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copy the lines from your spreadsheet right into the Import page.</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After you paste, it should look something like this: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Uploading Your Ads</a:t>
            </a:r>
            <a:endParaRPr sz="4800" dirty="0">
              <a:solidFill>
                <a:schemeClr val="accent6">
                  <a:lumMod val="75000"/>
                </a:schemeClr>
              </a:solidFill>
              <a:latin typeface="Myriad Pro"/>
              <a:ea typeface="+mn-ea"/>
              <a:cs typeface="Myriad Pro"/>
            </a:endParaRPr>
          </a:p>
        </p:txBody>
      </p:sp>
      <p:pic>
        <p:nvPicPr>
          <p:cNvPr id="3" name="Picture 2"/>
          <p:cNvPicPr>
            <a:picLocks noChangeAspect="1"/>
          </p:cNvPicPr>
          <p:nvPr/>
        </p:nvPicPr>
        <p:blipFill>
          <a:blip r:embed="rId2"/>
          <a:stretch>
            <a:fillRect/>
          </a:stretch>
        </p:blipFill>
        <p:spPr>
          <a:xfrm>
            <a:off x="188829" y="2394857"/>
            <a:ext cx="7367671" cy="3597399"/>
          </a:xfrm>
          <a:prstGeom prst="rect">
            <a:avLst/>
          </a:prstGeom>
          <a:ln>
            <a:solidFill>
              <a:schemeClr val="accent6"/>
            </a:solidFill>
          </a:ln>
        </p:spPr>
      </p:pic>
      <p:sp>
        <p:nvSpPr>
          <p:cNvPr id="13" name="object 16"/>
          <p:cNvSpPr txBox="1">
            <a:spLocks noChangeArrowheads="1"/>
          </p:cNvSpPr>
          <p:nvPr/>
        </p:nvSpPr>
        <p:spPr bwMode="auto">
          <a:xfrm>
            <a:off x="720725" y="6489700"/>
            <a:ext cx="6299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Click the “Add Content” button and you are on your way!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43491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 grabs your images and titles, puts them together and shows you what your ads are going to look like.</a:t>
            </a: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Now you should:</a:t>
            </a:r>
          </a:p>
          <a:p>
            <a:pPr marL="285750" marR="0" indent="-285750">
              <a:spcBef>
                <a:spcPts val="0"/>
              </a:spcBef>
              <a:spcAft>
                <a:spcPts val="1000"/>
              </a:spcAft>
              <a:buFont typeface="Arial" panose="020B0604020202020204" pitchFamily="34" charset="0"/>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Examine each image and title</a:t>
            </a:r>
          </a:p>
          <a:p>
            <a:pPr marL="285750" marR="0" indent="-285750">
              <a:spcBef>
                <a:spcPts val="0"/>
              </a:spcBef>
              <a:spcAft>
                <a:spcPts val="1000"/>
              </a:spcAft>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Replace images that don’t look good or are cropped incorrectly</a:t>
            </a:r>
          </a:p>
          <a:p>
            <a:pPr marL="285750" marR="0" indent="-285750">
              <a:spcBef>
                <a:spcPts val="0"/>
              </a:spcBef>
              <a:spcAft>
                <a:spcPts val="1000"/>
              </a:spcAft>
              <a:buFont typeface="Arial" panose="020B0604020202020204" pitchFamily="34" charset="0"/>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Make sure the title goes well with the image</a:t>
            </a:r>
          </a:p>
          <a:p>
            <a:pPr marL="285750" marR="0" indent="-285750">
              <a:spcBef>
                <a:spcPts val="0"/>
              </a:spcBef>
              <a:spcAft>
                <a:spcPts val="1000"/>
              </a:spcAft>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Check the spelling carefully</a:t>
            </a:r>
          </a:p>
          <a:p>
            <a:pPr marL="0" marR="0">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Uploading Your Ads</a:t>
            </a:r>
            <a:endParaRPr sz="4800" dirty="0">
              <a:solidFill>
                <a:schemeClr val="accent6">
                  <a:lumMod val="75000"/>
                </a:schemeClr>
              </a:solidFill>
              <a:latin typeface="Myriad Pro"/>
              <a:ea typeface="+mn-ea"/>
              <a:cs typeface="Myriad Pro"/>
            </a:endParaRPr>
          </a:p>
        </p:txBody>
      </p:sp>
      <p:sp>
        <p:nvSpPr>
          <p:cNvPr id="15" name="object 16"/>
          <p:cNvSpPr txBox="1">
            <a:spLocks noChangeArrowheads="1"/>
          </p:cNvSpPr>
          <p:nvPr/>
        </p:nvSpPr>
        <p:spPr bwMode="auto">
          <a:xfrm>
            <a:off x="193675" y="7632700"/>
            <a:ext cx="7157214" cy="112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gn="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Click “Submit”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will take a look at all the ads for approval. In the “new campaign” email they send you will find a link with the ad content guidelines.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0" y="3898900"/>
            <a:ext cx="7556500" cy="3344946"/>
          </a:xfrm>
          <a:prstGeom prst="rect">
            <a:avLst/>
          </a:prstGeom>
          <a:ln>
            <a:solidFill>
              <a:schemeClr val="accent6"/>
            </a:solidFill>
          </a:ln>
        </p:spPr>
      </p:pic>
    </p:spTree>
    <p:extLst>
      <p:ext uri="{BB962C8B-B14F-4D97-AF65-F5344CB8AC3E}">
        <p14:creationId xmlns:p14="http://schemas.microsoft.com/office/powerpoint/2010/main" val="22891848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this section we will look at the pages in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that allow you to monitor and tweak your newly approved campaign. We’ll also look at how the campaign info shows up in Google Analytics.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Overview Tab</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Shows you the ad impressions, clicks and spend on your campaign. It also shows you the sites where your ads appeared and how many clicks you received from each site over the selected timeframe.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pic>
        <p:nvPicPr>
          <p:cNvPr id="2" name="Picture 1"/>
          <p:cNvPicPr>
            <a:picLocks noChangeAspect="1"/>
          </p:cNvPicPr>
          <p:nvPr/>
        </p:nvPicPr>
        <p:blipFill>
          <a:blip r:embed="rId2"/>
          <a:stretch>
            <a:fillRect/>
          </a:stretch>
        </p:blipFill>
        <p:spPr>
          <a:xfrm>
            <a:off x="0" y="3746500"/>
            <a:ext cx="7556500" cy="4544952"/>
          </a:xfrm>
          <a:prstGeom prst="rect">
            <a:avLst/>
          </a:prstGeom>
          <a:ln>
            <a:solidFill>
              <a:schemeClr val="accent6"/>
            </a:solidFill>
          </a:ln>
        </p:spPr>
      </p:pic>
    </p:spTree>
    <p:extLst>
      <p:ext uri="{BB962C8B-B14F-4D97-AF65-F5344CB8AC3E}">
        <p14:creationId xmlns:p14="http://schemas.microsoft.com/office/powerpoint/2010/main" val="12468070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27075" y="1384300"/>
            <a:ext cx="629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Campaigns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campaign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 tab is where you can look at historical performance of the campaign. You will see the detail of all campaigns listed below, the spend, impressions and click-through by 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pic>
        <p:nvPicPr>
          <p:cNvPr id="3" name="Picture 2"/>
          <p:cNvPicPr>
            <a:picLocks noChangeAspect="1"/>
          </p:cNvPicPr>
          <p:nvPr/>
        </p:nvPicPr>
        <p:blipFill>
          <a:blip r:embed="rId2"/>
          <a:stretch>
            <a:fillRect/>
          </a:stretch>
        </p:blipFill>
        <p:spPr>
          <a:xfrm>
            <a:off x="0" y="2745326"/>
            <a:ext cx="7556500" cy="2220374"/>
          </a:xfrm>
          <a:prstGeom prst="rect">
            <a:avLst/>
          </a:prstGeom>
          <a:ln>
            <a:solidFill>
              <a:schemeClr val="accent6"/>
            </a:solidFill>
          </a:ln>
        </p:spPr>
      </p:pic>
    </p:spTree>
    <p:extLst>
      <p:ext uri="{BB962C8B-B14F-4D97-AF65-F5344CB8AC3E}">
        <p14:creationId xmlns:p14="http://schemas.microsoft.com/office/powerpoint/2010/main" val="17054912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30250" y="5856718"/>
            <a:ext cx="629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will watch this screen to see how much you’ve spent and you’ll look at Google Analytics to see how much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you’ve earned. You’ll look at Content.ad or whatever your native ad revenue account is to see how much you are earning there.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Campaigns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“Campaigns” tab is one of the most important screens because it provides a real-time view of the performance of the campaign.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0" y="3051629"/>
            <a:ext cx="7556500" cy="2139246"/>
          </a:xfrm>
          <a:prstGeom prst="rect">
            <a:avLst/>
          </a:prstGeom>
          <a:ln>
            <a:solidFill>
              <a:schemeClr val="accent6"/>
            </a:solidFill>
          </a:ln>
        </p:spPr>
      </p:pic>
    </p:spTree>
    <p:extLst>
      <p:ext uri="{BB962C8B-B14F-4D97-AF65-F5344CB8AC3E}">
        <p14:creationId xmlns:p14="http://schemas.microsoft.com/office/powerpoint/2010/main" val="2905275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7023100"/>
            <a:ext cx="629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Analytics data is more or less real time although there can certainly be some delays. If you think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numbers are ahead of Analytics, you can compute the revenue per session in analytics.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Tracking Profitability</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Revenue + Content.ad Revenue –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Cost = Profit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Google Analytics because we used UTM Codes our campaign shows up under Acquisition &gt; Campaigns &gt; All Campaigns – then click on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in the little menu buried under the word “Explorer”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13"/>
          <p:cNvPicPr/>
          <p:nvPr/>
        </p:nvPicPr>
        <p:blipFill>
          <a:blip r:embed="rId2"/>
          <a:stretch>
            <a:fillRect/>
          </a:stretch>
        </p:blipFill>
        <p:spPr>
          <a:xfrm>
            <a:off x="273050" y="3289300"/>
            <a:ext cx="6781800" cy="3352800"/>
          </a:xfrm>
          <a:prstGeom prst="rect">
            <a:avLst/>
          </a:prstGeom>
        </p:spPr>
      </p:pic>
    </p:spTree>
    <p:extLst>
      <p:ext uri="{BB962C8B-B14F-4D97-AF65-F5344CB8AC3E}">
        <p14:creationId xmlns:p14="http://schemas.microsoft.com/office/powerpoint/2010/main" val="26923595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755650" y="6565900"/>
            <a:ext cx="6299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 we had 457 sessions and earned $72.40. That’s $0.158 per session earned. If we were spending $0.13 per click in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we would know that we were profitable. And presumably we made even more profit than that because those 457 sessions also generated Content.ad revenue.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Notice we can’t do this computation based on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Pageviews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Those visitors from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are probably viewing 5 to 8 pages per visit. So we are paying for one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click and hopefully receiving 6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pageviews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Each page is filled with ads increasing the odds that we will earn more than we spent to get that visitor to our site.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Tracking Profitability (continued)</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Click on the Summary item and you’ll see the Sessions data for your campaign like this: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p:cNvPicPr/>
          <p:nvPr/>
        </p:nvPicPr>
        <p:blipFill>
          <a:blip r:embed="rId2"/>
          <a:stretch>
            <a:fillRect/>
          </a:stretch>
        </p:blipFill>
        <p:spPr>
          <a:xfrm>
            <a:off x="730250" y="2482851"/>
            <a:ext cx="6172200" cy="3854449"/>
          </a:xfrm>
          <a:prstGeom prst="rect">
            <a:avLst/>
          </a:prstGeom>
        </p:spPr>
      </p:pic>
    </p:spTree>
    <p:extLst>
      <p:ext uri="{BB962C8B-B14F-4D97-AF65-F5344CB8AC3E}">
        <p14:creationId xmlns:p14="http://schemas.microsoft.com/office/powerpoint/2010/main" val="296582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Ad Content</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From the main campaigns page if you click on the Campaign Name it will display all of your ads (“content”) and the performance of each individual ad.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0" y="2943168"/>
            <a:ext cx="7556500" cy="2368663"/>
          </a:xfrm>
          <a:prstGeom prst="rect">
            <a:avLst/>
          </a:prstGeom>
          <a:ln>
            <a:solidFill>
              <a:schemeClr val="accent6"/>
            </a:solidFill>
          </a:ln>
        </p:spPr>
      </p:pic>
      <p:sp>
        <p:nvSpPr>
          <p:cNvPr id="12" name="object 16"/>
          <p:cNvSpPr txBox="1">
            <a:spLocks noChangeArrowheads="1"/>
          </p:cNvSpPr>
          <p:nvPr/>
        </p:nvSpPr>
        <p:spPr bwMode="auto">
          <a:xfrm>
            <a:off x="628650" y="5575299"/>
            <a:ext cx="6299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Here you can: </a:t>
            </a:r>
          </a:p>
          <a:p>
            <a:pPr marL="171450" marR="0" indent="-171450">
              <a:lnSpc>
                <a:spcPct val="115000"/>
              </a:lnSpc>
              <a:spcBef>
                <a:spcPts val="0"/>
              </a:spcBef>
              <a:spcAft>
                <a:spcPts val="1000"/>
              </a:spcAft>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Examine the Click Through Rate (CTR) of individual ads</a:t>
            </a:r>
          </a:p>
          <a:p>
            <a:pPr marL="171450" marR="0" indent="-171450">
              <a:lnSpc>
                <a:spcPct val="115000"/>
              </a:lnSpc>
              <a:spcBef>
                <a:spcPts val="0"/>
              </a:spcBef>
              <a:spcAft>
                <a:spcPts val="1000"/>
              </a:spcAft>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Pause ads</a:t>
            </a:r>
          </a:p>
          <a:p>
            <a:pPr marL="171450" marR="0" indent="-171450">
              <a:lnSpc>
                <a:spcPct val="115000"/>
              </a:lnSpc>
              <a:spcBef>
                <a:spcPts val="0"/>
              </a:spcBef>
              <a:spcAft>
                <a:spcPts val="1000"/>
              </a:spcAft>
              <a:buFont typeface="Arial" panose="020B0604020202020204" pitchFamily="34" charset="0"/>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Take note of the image and title combinations that are performing well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25925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p:cNvSpPr txBox="1"/>
          <p:nvPr/>
        </p:nvSpPr>
        <p:spPr>
          <a:xfrm>
            <a:off x="885825" y="393699"/>
            <a:ext cx="6245225" cy="14478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Dear Reader, </a:t>
            </a:r>
          </a:p>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Meet Native Ad</a:t>
            </a:r>
            <a:endParaRPr sz="4800" dirty="0">
              <a:solidFill>
                <a:schemeClr val="accent6">
                  <a:lumMod val="75000"/>
                </a:schemeClr>
              </a:solidFill>
              <a:latin typeface="Myriad Pro"/>
              <a:ea typeface="+mn-ea"/>
              <a:cs typeface="Myriad Pro"/>
            </a:endParaRPr>
          </a:p>
        </p:txBody>
      </p:sp>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865188" y="1993900"/>
            <a:ext cx="608965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30000"/>
              </a:lnSpc>
            </a:pPr>
            <a:r>
              <a:rPr lang="en-US" altLang="en-US" sz="1400" dirty="0">
                <a:solidFill>
                  <a:schemeClr val="bg1">
                    <a:lumMod val="50000"/>
                  </a:schemeClr>
                </a:solidFill>
                <a:latin typeface="Calibri" panose="020F0502020204030204" pitchFamily="34" charset="0"/>
              </a:rPr>
              <a:t>The big hammer in our tool box is Native Advertising. You may not know what a native ad is but you have almost certainly seen them. They have been all over the internet for years and they are almost as prevalent as banner ads.</a:t>
            </a:r>
          </a:p>
          <a:p>
            <a:pPr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You find them below articles of every kind on blogs, info sites and news sites. You find them on completely unknown websites and on the biggest in the world like Huffington Post, Sports Illustrated, Washing Post, People Magazine, Time Magazine, just to name a few.</a:t>
            </a:r>
          </a:p>
          <a:p>
            <a:pPr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They look like “Related Posts” and they go by headings like:</a:t>
            </a:r>
          </a:p>
          <a:p>
            <a:pPr lvl="1" eaLnBrk="1" hangingPunct="1">
              <a:lnSpc>
                <a:spcPct val="130000"/>
              </a:lnSpc>
            </a:pPr>
            <a:r>
              <a:rPr lang="en-US" altLang="en-US" sz="1400" dirty="0">
                <a:solidFill>
                  <a:schemeClr val="bg1">
                    <a:lumMod val="50000"/>
                  </a:schemeClr>
                </a:solidFill>
                <a:latin typeface="Calibri" panose="020F0502020204030204" pitchFamily="34" charset="0"/>
              </a:rPr>
              <a:t>Around the Web</a:t>
            </a:r>
          </a:p>
          <a:p>
            <a:pPr lvl="1" eaLnBrk="1" hangingPunct="1">
              <a:lnSpc>
                <a:spcPct val="130000"/>
              </a:lnSpc>
            </a:pPr>
            <a:r>
              <a:rPr lang="en-US" altLang="en-US" sz="1400" dirty="0">
                <a:solidFill>
                  <a:schemeClr val="bg1">
                    <a:lumMod val="50000"/>
                  </a:schemeClr>
                </a:solidFill>
                <a:latin typeface="Calibri" panose="020F0502020204030204" pitchFamily="34" charset="0"/>
              </a:rPr>
              <a:t>What’s Popular Now</a:t>
            </a:r>
          </a:p>
          <a:p>
            <a:pPr lvl="1" eaLnBrk="1" hangingPunct="1">
              <a:lnSpc>
                <a:spcPct val="130000"/>
              </a:lnSpc>
            </a:pPr>
            <a:r>
              <a:rPr lang="en-US" altLang="en-US" sz="1400" dirty="0">
                <a:solidFill>
                  <a:schemeClr val="bg1">
                    <a:lumMod val="50000"/>
                  </a:schemeClr>
                </a:solidFill>
                <a:latin typeface="Calibri" panose="020F0502020204030204" pitchFamily="34" charset="0"/>
              </a:rPr>
              <a:t>Sponsored Content</a:t>
            </a:r>
          </a:p>
          <a:p>
            <a:pPr lvl="1" eaLnBrk="1" hangingPunct="1">
              <a:lnSpc>
                <a:spcPct val="130000"/>
              </a:lnSpc>
            </a:pPr>
            <a:r>
              <a:rPr lang="en-US" altLang="en-US" sz="1400" dirty="0">
                <a:solidFill>
                  <a:schemeClr val="bg1">
                    <a:lumMod val="50000"/>
                  </a:schemeClr>
                </a:solidFill>
                <a:latin typeface="Calibri" panose="020F0502020204030204" pitchFamily="34" charset="0"/>
              </a:rPr>
              <a:t>Trending Articles</a:t>
            </a:r>
          </a:p>
          <a:p>
            <a:pPr lvl="1"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They are images with a controversial headline like:</a:t>
            </a:r>
          </a:p>
          <a:p>
            <a:pPr lvl="1" eaLnBrk="1" hangingPunct="1">
              <a:lnSpc>
                <a:spcPct val="130000"/>
              </a:lnSpc>
            </a:pPr>
            <a:r>
              <a:rPr lang="en-US" altLang="en-US" sz="1400" dirty="0">
                <a:solidFill>
                  <a:schemeClr val="bg1">
                    <a:lumMod val="50000"/>
                  </a:schemeClr>
                </a:solidFill>
                <a:latin typeface="Calibri" panose="020F0502020204030204" pitchFamily="34" charset="0"/>
              </a:rPr>
              <a:t>10 Tricks To Save You Money On Car Insurance</a:t>
            </a:r>
          </a:p>
          <a:p>
            <a:pPr lvl="1" eaLnBrk="1" hangingPunct="1">
              <a:lnSpc>
                <a:spcPct val="130000"/>
              </a:lnSpc>
            </a:pPr>
            <a:r>
              <a:rPr lang="en-US" altLang="en-US" sz="1400" dirty="0">
                <a:solidFill>
                  <a:schemeClr val="bg1">
                    <a:lumMod val="50000"/>
                  </a:schemeClr>
                </a:solidFill>
                <a:latin typeface="Calibri" panose="020F0502020204030204" pitchFamily="34" charset="0"/>
              </a:rPr>
              <a:t>Lose 10 Pounds Avoiding These 10 Foods</a:t>
            </a:r>
          </a:p>
          <a:p>
            <a:pPr lvl="1" eaLnBrk="1" hangingPunct="1">
              <a:lnSpc>
                <a:spcPct val="130000"/>
              </a:lnSpc>
            </a:pPr>
            <a:r>
              <a:rPr lang="en-US" altLang="en-US" sz="1400" dirty="0">
                <a:solidFill>
                  <a:schemeClr val="bg1">
                    <a:lumMod val="50000"/>
                  </a:schemeClr>
                </a:solidFill>
                <a:latin typeface="Calibri" panose="020F0502020204030204" pitchFamily="34" charset="0"/>
              </a:rPr>
              <a:t>8 Things I Learned Working For Warren Buffet</a:t>
            </a:r>
          </a:p>
        </p:txBody>
      </p:sp>
    </p:spTree>
    <p:extLst>
      <p:ext uri="{BB962C8B-B14F-4D97-AF65-F5344CB8AC3E}">
        <p14:creationId xmlns:p14="http://schemas.microsoft.com/office/powerpoint/2010/main" val="21939893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Improving Campaign Performance on the Traffic Side</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There are two limitations in this game. How much traffic you can get to your article. And how much you can earn from that traffic. This chapter is focused on the first problem.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Traffic is limited by how often ads are displayed and how many people click on the ads.</a:t>
            </a: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The Native Ad Algorithm</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It is important to understand the native ad business from the ad network perspective.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has many more ads than websites to display those ads on.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has high paying ads and low paying ads to choose from. They have ads that attract a lot of clicks and ads that attract very few clicks.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best case scenario for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is an ad that has a very high CTR, click-through-rate (lots of people like to click on it), and has a very high CPC. This is how they can make the most money. They will probably display a high CPC, high CTR ad on every website they possibly can, provided the advertiser has set aside enough budget to pay for all those clicks.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arbitrageur wants to give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as much incentive as possible to show his ads. So he tries to find the most attractive image/title combinations possible to increase the CTR.  If there is a high CTR for an ad, the arbitrageur can get away with paying less for the CPC.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94472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If you have a high CTR you can lower the CPC until you are profitable and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will still display your ad and send you traffic. If you have a low CTR you will have to offer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 very high CPC or they won’t display the ad.</a:t>
            </a:r>
            <a:endParaRPr lang="en-US" sz="1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lvl="0" eaLnBrk="1" hangingPunct="1">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Sometimes CTR’s are so bad you just have to give up on the campaign (and usually the article too) and move on to a different article/campaign that hopefully readers are more likely to click on.</a:t>
            </a:r>
            <a:endParaRPr lang="en-US" sz="1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Improving CTR (Click Through Rate)</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way we improve the CTR of a campaign 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Remove ads that have low CTR’s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Use the ads with good CTR’s as examples and create new ads from those with different combinations of images and titles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Find entirely new images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Write entirely new titles</a:t>
            </a:r>
          </a:p>
          <a:p>
            <a:pPr marL="342900" marR="0" lvl="0" indent="-342900">
              <a:lnSpc>
                <a:spcPct val="115000"/>
              </a:lnSpc>
              <a:spcBef>
                <a:spcPts val="0"/>
              </a:spcBef>
              <a:spcAft>
                <a:spcPts val="1000"/>
              </a:spcAft>
              <a:buFont typeface="+mj-lt"/>
              <a:buAutoNum type="arabicPeriod"/>
            </a:pPr>
            <a:endPar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endParaRPr>
          </a:p>
          <a:p>
            <a:pPr marL="0" marR="0" lvl="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See the next page for an example.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Picture 10"/>
          <p:cNvPicPr>
            <a:picLocks noChangeAspect="1"/>
          </p:cNvPicPr>
          <p:nvPr/>
        </p:nvPicPr>
        <p:blipFill>
          <a:blip r:embed="rId2"/>
          <a:stretch>
            <a:fillRect/>
          </a:stretch>
        </p:blipFill>
        <p:spPr>
          <a:xfrm>
            <a:off x="2330450" y="7175500"/>
            <a:ext cx="2724530" cy="2400635"/>
          </a:xfrm>
          <a:prstGeom prst="rect">
            <a:avLst/>
          </a:prstGeom>
          <a:ln>
            <a:solidFill>
              <a:schemeClr val="accent6"/>
            </a:solidFill>
          </a:ln>
        </p:spPr>
      </p:pic>
    </p:spTree>
    <p:extLst>
      <p:ext uri="{BB962C8B-B14F-4D97-AF65-F5344CB8AC3E}">
        <p14:creationId xmlns:p14="http://schemas.microsoft.com/office/powerpoint/2010/main" val="2841044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We sort the ads by CTR and take these kinds of actions: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Picture 10"/>
          <p:cNvPicPr/>
          <p:nvPr/>
        </p:nvPicPr>
        <p:blipFill>
          <a:blip r:embed="rId2"/>
          <a:stretch>
            <a:fillRect/>
          </a:stretch>
        </p:blipFill>
        <p:spPr>
          <a:xfrm>
            <a:off x="349250" y="1873250"/>
            <a:ext cx="7086600" cy="6292850"/>
          </a:xfrm>
          <a:prstGeom prst="rect">
            <a:avLst/>
          </a:prstGeom>
        </p:spPr>
      </p:pic>
    </p:spTree>
    <p:extLst>
      <p:ext uri="{BB962C8B-B14F-4D97-AF65-F5344CB8AC3E}">
        <p14:creationId xmlns:p14="http://schemas.microsoft.com/office/powerpoint/2010/main" val="19894904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Managing Campaigns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Another Way to Improve CTR</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Under the Campaign name click on the pulldown menu and select “By Publisher”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object 16"/>
          <p:cNvSpPr txBox="1">
            <a:spLocks noChangeArrowheads="1"/>
          </p:cNvSpPr>
          <p:nvPr/>
        </p:nvSpPr>
        <p:spPr bwMode="auto">
          <a:xfrm>
            <a:off x="425451" y="5651500"/>
            <a:ext cx="6753224"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This important tool let’s you block publisher websites from showing your ads. You will find that the audiences on some websites just aren’t interested in your ads and don’t click on them.</a:t>
            </a: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These websites lower your average CTR, which means you have to pay a higher CPC to Outbrain to influence them to continue showing your ads.</a:t>
            </a:r>
          </a:p>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should block the Publishers that consistently have lower CTR’s than the majority of publishers.  Be careful because blocking too many publishers may eliminate all your traffic.</a:t>
            </a:r>
          </a:p>
          <a:p>
            <a:pPr marL="171450" marR="0" indent="-171450">
              <a:lnSpc>
                <a:spcPct val="115000"/>
              </a:lnSpc>
              <a:spcBef>
                <a:spcPts val="0"/>
              </a:spcBef>
              <a:spcAft>
                <a:spcPts val="1000"/>
              </a:spcAft>
              <a:buFont typeface="Arial" panose="020B0604020202020204" pitchFamily="34" charset="0"/>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 only exclude publishers after running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campaign for a week or so. Excluding a publisher may be statistically invalid if they haven’t showed your ad enough times. I’m not sure what a good number is but I’m more comfortable after 20,000 impressions.</a:t>
            </a:r>
            <a:endPar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endParaRPr>
          </a:p>
        </p:txBody>
      </p:sp>
      <p:pic>
        <p:nvPicPr>
          <p:cNvPr id="3" name="Picture 2"/>
          <p:cNvPicPr>
            <a:picLocks noChangeAspect="1"/>
          </p:cNvPicPr>
          <p:nvPr/>
        </p:nvPicPr>
        <p:blipFill>
          <a:blip r:embed="rId2"/>
          <a:stretch>
            <a:fillRect/>
          </a:stretch>
        </p:blipFill>
        <p:spPr>
          <a:xfrm>
            <a:off x="0" y="2374900"/>
            <a:ext cx="7556500" cy="3212560"/>
          </a:xfrm>
          <a:prstGeom prst="rect">
            <a:avLst/>
          </a:prstGeom>
          <a:ln>
            <a:solidFill>
              <a:schemeClr val="accent6"/>
            </a:solidFill>
          </a:ln>
        </p:spPr>
      </p:pic>
    </p:spTree>
    <p:extLst>
      <p:ext uri="{BB962C8B-B14F-4D97-AF65-F5344CB8AC3E}">
        <p14:creationId xmlns:p14="http://schemas.microsoft.com/office/powerpoint/2010/main" val="6021854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Improving Profitability</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299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 the last chapter we looked at how to improve CTR so we can get the price of CPC’s down. In this chapter we’ll look at the tools we have to improve profitability.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Improving CPC (Cost Per Click)</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easiest strategy is to lower the CPC bid. Lowering CPC only works to a certain level and then you find the network will stop displaying your ad and you’ll stop getting traffic.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Sometimes you need to increase CPC to get traffic flowing again.</a:t>
            </a: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Turning Campaigns On and Off</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Stopping a campaign is an important tool.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should </a:t>
            </a: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turn campaigns off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during the parts of the day </a:t>
            </a:r>
            <a:r>
              <a:rPr lang="en-US" sz="1400" b="1"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when you are less profitable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You may find that you don’t make much money during the night. This is the perfect time to leave your campaigns off.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may also find that you start the day profitable but for some reason as the hours pass you are making less profit and then you see that you begin to lose money with every click. This is another reason to turn the campaign off.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simply leave campaigns on all the time and they only pause when they exceed the daily budget, you may not be maximizing profit.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2311179" y="7632700"/>
            <a:ext cx="3162741" cy="1552792"/>
          </a:xfrm>
          <a:prstGeom prst="rect">
            <a:avLst/>
          </a:prstGeom>
          <a:ln>
            <a:solidFill>
              <a:schemeClr val="accent6"/>
            </a:solidFill>
          </a:ln>
        </p:spPr>
      </p:pic>
    </p:spTree>
    <p:extLst>
      <p:ext uri="{BB962C8B-B14F-4D97-AF65-F5344CB8AC3E}">
        <p14:creationId xmlns:p14="http://schemas.microsoft.com/office/powerpoint/2010/main" val="21511430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Improving Profitability</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Change Your Targeting</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When you setup your first campaign I advised you to target</a:t>
            </a:r>
            <a:r>
              <a:rPr lang="en-US" sz="1400" u="sng"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desktop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users in the United States. This is a good default but to maximize profit you may want to test mobile traffic, or mobile traffic in England, or some other combination. Just remember to adjust your CPC’s accordingly for these new campaigns.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Ie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lower CPC’s for mobile traffic, lower CPC’s for non-US traffic,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Budgets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are profitable with a campaign then you can make more money by raising your daily budget. At this writing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has a $200 daily cap on budgets per campaign but you can have that increased all the way to $1000 by writing to their support. </a:t>
            </a: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Recently they’ve implemented a new rule that makes you hit the $200 day limit every day for two weeks before they will agree to increase the budget over $200.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Sometimes your campaigns are flying –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is giving you as much traffic as you can buy and you are making money on every visit. Don’t limit your business by running out of budget. You many need to increase your credit limit on your credit card, but in these situations it is worth 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8674" name="Picture 2" descr="https://pixabay.com/static/uploads/photo/2012/04/11/15/48/continents-28616_960_72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968" y="7139612"/>
            <a:ext cx="5237163" cy="2814976"/>
          </a:xfrm>
          <a:prstGeom prst="rect">
            <a:avLst/>
          </a:prstGeom>
          <a:noFill/>
          <a:ln>
            <a:solidFill>
              <a:schemeClr val="accent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6301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Improving Profitability</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So far we have discussed things you can do on the traffic side of the equation to increase your profitability. But what about the website itself?  Here are things you can do on the website to improve the performance of your revenue producing ads.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Ad Placement / Sizing</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Look at the ad placement on competitor sites and test those same placements on your site. Some of these changes may require coding and if so hire a freelancer to make the changes for you.</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Change the size and shape of your ads. Different ad shapes perform differently. If all your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ads are the same shape you are potentially losing money because the ads on the page compete against each other for the same ad inventory. So generally you always want to have at least one big box ad and one leaderboard (728x90) ad on the page.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7650" name="Picture 2" descr="http://www.shoutmeloud.com/wp-content/uploads/2009/12/Adsense-Heat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6450" y="5359400"/>
            <a:ext cx="2817440" cy="37516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30250" y="5016500"/>
            <a:ext cx="3810000" cy="4306307"/>
          </a:xfrm>
          <a:prstGeom prst="rect">
            <a:avLst/>
          </a:prstGeom>
          <a:noFill/>
        </p:spPr>
        <p:txBody>
          <a:bodyPr wrap="square" rtlCol="0">
            <a:spAutoFit/>
          </a:bodyPr>
          <a:lstStyle/>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 color. It is generally good practice to make the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titles the same color as the link color of your theme. This makes the ad links look more like normal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links. You don’t ever want to intentionally deceive visitors into clicking on ads or you risk losing your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account. But you do want the links in the ads to look as much as possible like normal site links instead of looking like “ads”.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Pay particular attention to the location of ads in relation to the Previous / Next buttons used to scroll through your gallery. Most people like to have an ad immediately above or below the buttons, or both.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335662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Improving Profitability</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Native Ad Widget</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Experiment with different numbers of ads in your native ad widget. I think the big ones do better, meaning only 3 ads across so that the images and titles are big and stand out.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To drive more revenue make sure you are using 3 different widgets. One below the post content, one in the sidebar and one as a popup when visitors attempt to exit the site.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Experiment With Other Ad Networks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isn’t the only game in town. You will probably be approached by lots of advertising companies. Most of them won’t perform nearly as well as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But check your “coverage” in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If you have less than 95% coverage then it is probably worthwhile to “backfill” your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ads with another provider when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leaves those ad spaces blank.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Investigate “in image” ads and “in video” ads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Previous / Next Buttons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Move your Previous / Next buttons  to a different location on the page. You might put them above the image on the page or even above the title. Or try putting them at the very bottom of the page forcing visitors to scroll all the way down searching for the next button. This is not user friendly but may boost revenue. You’ll just have to test it to see if it ultimately drives more clicks.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765175" y="7794290"/>
            <a:ext cx="6239895" cy="2115219"/>
          </a:xfrm>
          <a:prstGeom prst="rect">
            <a:avLst/>
          </a:prstGeom>
          <a:ln>
            <a:solidFill>
              <a:schemeClr val="accent6"/>
            </a:solidFill>
          </a:ln>
        </p:spPr>
      </p:pic>
    </p:spTree>
    <p:extLst>
      <p:ext uri="{BB962C8B-B14F-4D97-AF65-F5344CB8AC3E}">
        <p14:creationId xmlns:p14="http://schemas.microsoft.com/office/powerpoint/2010/main" val="34547701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730250" y="393699"/>
            <a:ext cx="63246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NativeAds.com</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Simplifying Your Setup</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a:lnSpc>
                <a:spcPct val="115000"/>
              </a:lnSpc>
              <a:spcBef>
                <a:spcPts val="0"/>
              </a:spcBef>
              <a:spcAft>
                <a:spcPts val="0"/>
              </a:spcAft>
              <a:buClr>
                <a:schemeClr val="accent6"/>
              </a:buCl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Much of this book was about setting up and managing your first campaign using Outbrain as the network provider. “Native Ads”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provides a service to help you get your ad on many different ad networks at the same time without having to setup all those accounts. They also let you copy ad campaigns from one network to another with the click of a button, like Outbrain to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RevContent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to Yahoo.</a:t>
            </a:r>
          </a:p>
          <a:p>
            <a:pPr marL="0" marR="0" lvl="0">
              <a:lnSpc>
                <a:spcPct val="115000"/>
              </a:lnSpc>
              <a:spcBef>
                <a:spcPts val="0"/>
              </a:spcBef>
              <a:spcAft>
                <a:spcPts val="0"/>
              </a:spcAft>
              <a:buClr>
                <a:schemeClr val="accent6"/>
              </a:buClr>
            </a:pPr>
            <a:endPar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endParaRPr>
          </a:p>
          <a:p>
            <a:pPr marL="0" marR="0" lvl="0">
              <a:lnSpc>
                <a:spcPct val="115000"/>
              </a:lnSpc>
              <a:spcBef>
                <a:spcPts val="0"/>
              </a:spcBef>
              <a:spcAft>
                <a:spcPts val="0"/>
              </a:spcAft>
              <a:buClr>
                <a:schemeClr val="accent6"/>
              </a:buCl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There are many benefits of using a service provider like this: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Access to most of the big ad networks through one platform</a:t>
            </a: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No need for separate accounts and payments</a:t>
            </a: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Automation of things like day bidding, disabling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non-performing traffic, blocking bad traffic</a:t>
            </a: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Making it easy to copy campaigns</a:t>
            </a: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Ease of entering new ad variations</a:t>
            </a: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cs typeface="Open Sans Condensed Light" panose="020B0306030504020204" pitchFamily="34" charset="0"/>
              </a:rPr>
              <a:t>More one on one care from an account manager than you’ll get directly from the other networks</a:t>
            </a:r>
          </a:p>
          <a:p>
            <a:pPr marL="0" marR="0" lvl="0">
              <a:lnSpc>
                <a:spcPct val="115000"/>
              </a:lnSpc>
              <a:spcBef>
                <a:spcPts val="0"/>
              </a:spcBef>
              <a:spcAft>
                <a:spcPts val="0"/>
              </a:spcAft>
              <a:buClr>
                <a:schemeClr val="accent6"/>
              </a:buClr>
            </a:pPr>
            <a:endParaRPr lang="en-US" sz="1400" dirty="0">
              <a:solidFill>
                <a:srgbClr val="7F7F7F"/>
              </a:solidFill>
              <a:latin typeface="Calibri" panose="020F0502020204030204" pitchFamily="34" charset="0"/>
              <a:cs typeface="Open Sans Condensed Light" panose="020B0306030504020204" pitchFamily="34" charset="0"/>
            </a:endParaRPr>
          </a:p>
          <a:p>
            <a:pPr marL="0" marR="0" lvl="0">
              <a:lnSpc>
                <a:spcPct val="115000"/>
              </a:lnSpc>
              <a:spcBef>
                <a:spcPts val="0"/>
              </a:spcBef>
              <a:spcAft>
                <a:spcPts val="0"/>
              </a:spcAft>
              <a:buClr>
                <a:schemeClr val="accent6"/>
              </a:buClr>
            </a:pPr>
            <a:r>
              <a:rPr lang="en-US" sz="1400" dirty="0">
                <a:solidFill>
                  <a:srgbClr val="7F7F7F"/>
                </a:solidFill>
                <a:latin typeface="Calibri" panose="020F0502020204030204" pitchFamily="34" charset="0"/>
                <a:cs typeface="Open Sans Condensed Light" panose="020B0306030504020204" pitchFamily="34" charset="0"/>
              </a:rPr>
              <a:t>They are compensated by taking a small slice of the amount you spend on ads. They do this after campaigns have started to perform and it isn’t too noticeable.</a:t>
            </a:r>
          </a:p>
          <a:p>
            <a:pPr marL="342900" marR="0" lvl="0" indent="-342900">
              <a:lnSpc>
                <a:spcPct val="115000"/>
              </a:lnSpc>
              <a:spcBef>
                <a:spcPts val="0"/>
              </a:spcBef>
              <a:spcAft>
                <a:spcPts val="0"/>
              </a:spcAft>
              <a:buClr>
                <a:schemeClr val="accent6"/>
              </a:buClr>
              <a:buFont typeface="Symbol" panose="05050102010706020507" pitchFamily="18" charset="2"/>
              <a:buChar char=""/>
            </a:pPr>
            <a:endParaRPr lang="en-US" sz="1400" dirty="0">
              <a:solidFill>
                <a:srgbClr val="7F7F7F"/>
              </a:solidFill>
              <a:latin typeface="Calibri" panose="020F0502020204030204" pitchFamily="34" charset="0"/>
              <a:cs typeface="Open Sans Condensed Light" panose="020B0306030504020204" pitchFamily="34" charset="0"/>
            </a:endParaRPr>
          </a:p>
          <a:p>
            <a:endParaRPr lang="en-US" sz="1400" dirty="0">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endParaRPr lang="en-US" sz="14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501650" y="7808524"/>
            <a:ext cx="6445250" cy="1477152"/>
          </a:xfrm>
          <a:prstGeom prst="rect">
            <a:avLst/>
          </a:prstGeom>
        </p:spPr>
      </p:pic>
    </p:spTree>
    <p:extLst>
      <p:ext uri="{BB962C8B-B14F-4D97-AF65-F5344CB8AC3E}">
        <p14:creationId xmlns:p14="http://schemas.microsoft.com/office/powerpoint/2010/main" val="28173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501650" y="393699"/>
            <a:ext cx="66294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Scaling Up Your Business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chemeClr val="bg1">
                    <a:lumMod val="50000"/>
                  </a:schemeClr>
                </a:solidFill>
                <a:effectLst/>
                <a:latin typeface="Calibri" panose="020F0502020204030204" pitchFamily="34" charset="0"/>
                <a:ea typeface="Calibri" panose="020F0502020204030204" pitchFamily="34" charset="0"/>
                <a:cs typeface="Open Sans Condensed Light" panose="020B0306030504020204" pitchFamily="34" charset="0"/>
              </a:rPr>
              <a:t>As you experience success with a few campaigns you will naturally want to grow your business. This chapter will cover basic  scaling techniques and risk considerations.</a:t>
            </a: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More Articles / More Campaigns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 obvious way to scale up an arbitrage business is to maximize the campaigns you have and keep adding more campaigns. There are an infinite number of article topics to choose from. Because the world changes every day, campaign topics that didn’t perform well last quarter may be all the rage this quarter. Campaigns your competitor did well with 6 months ago may not work at all today or they may be a godsend.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One caution is not to abandon your existing campaigns too soon. If you are not sure a campaign is dead or unprofitable don’t throw it away.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On the other hand if you have optimized the ads for a campaign and you can’t get the CTR up or the CTR is okay but it is still never profitable, it is time to put it behind you and move to a new topic.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More Websites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More websites may help you if you are writing niche articles that would have more credibility/traffic if they were hosted on a site with a related 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may also want additional websites to test different ad networks. There are certainly technical platforms to let you test an infinite number of ad networks on the same website but it might be easier in some cases to have separate websites.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Keep in mind that if you have more than one website you will have to monitor the campaigns in more than one Analytics property. The wider your business gets the more sophisticated your tracking tools will need to be.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5602" name="Picture 2" descr="https://upload.wikimedia.org/wikipedia/commons/e/e2/Responsive_Web_Desig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3350" y="8242300"/>
            <a:ext cx="4381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691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3050" y="165100"/>
            <a:ext cx="7010400" cy="4497508"/>
          </a:xfrm>
          <a:prstGeom prst="rect">
            <a:avLst/>
          </a:prstGeom>
        </p:spPr>
      </p:pic>
      <p:sp>
        <p:nvSpPr>
          <p:cNvPr id="3" name="TextBox 2"/>
          <p:cNvSpPr txBox="1"/>
          <p:nvPr/>
        </p:nvSpPr>
        <p:spPr>
          <a:xfrm>
            <a:off x="273051" y="4889500"/>
            <a:ext cx="6857999" cy="3822585"/>
          </a:xfrm>
          <a:prstGeom prst="rect">
            <a:avLst/>
          </a:prstGeom>
          <a:noFill/>
        </p:spPr>
        <p:txBody>
          <a:bodyPr wrap="square" rtlCol="0">
            <a:spAutoFit/>
          </a:bodyPr>
          <a:lstStyle/>
          <a:p>
            <a:pPr eaLnBrk="1" hangingPunct="1">
              <a:lnSpc>
                <a:spcPct val="130000"/>
              </a:lnSpc>
            </a:pPr>
            <a:r>
              <a:rPr lang="en-US" altLang="en-US" sz="1400" dirty="0">
                <a:solidFill>
                  <a:schemeClr val="bg1">
                    <a:lumMod val="50000"/>
                  </a:schemeClr>
                </a:solidFill>
                <a:latin typeface="Calibri" panose="020F0502020204030204" pitchFamily="34" charset="0"/>
              </a:rPr>
              <a:t>You’ve seen these and thousands of others.</a:t>
            </a:r>
          </a:p>
          <a:p>
            <a:pPr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They look like articles but they are NOT. They are paid advertising. A study conducted by </a:t>
            </a:r>
            <a:r>
              <a:rPr lang="en-US" altLang="en-US" sz="1400" i="1" dirty="0">
                <a:solidFill>
                  <a:schemeClr val="bg1">
                    <a:lumMod val="50000"/>
                  </a:schemeClr>
                </a:solidFill>
                <a:latin typeface="Calibri" panose="020F0502020204030204" pitchFamily="34" charset="0"/>
              </a:rPr>
              <a:t>Contently </a:t>
            </a:r>
            <a:r>
              <a:rPr lang="en-US" altLang="en-US" sz="1400" dirty="0">
                <a:solidFill>
                  <a:schemeClr val="bg1">
                    <a:lumMod val="50000"/>
                  </a:schemeClr>
                </a:solidFill>
                <a:latin typeface="Calibri" panose="020F0502020204030204" pitchFamily="34" charset="0"/>
              </a:rPr>
              <a:t>found that in some tests as many as 80% of readers identified native ads as articles when they were actually paid advertisements.</a:t>
            </a:r>
          </a:p>
          <a:p>
            <a:pPr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And that is exactly why big brands are using them.</a:t>
            </a:r>
          </a:p>
          <a:p>
            <a:pPr eaLnBrk="1" hangingPunct="1">
              <a:lnSpc>
                <a:spcPct val="130000"/>
              </a:lnSpc>
            </a:pPr>
            <a:endParaRPr lang="en-US" altLang="en-US" sz="1400" dirty="0">
              <a:solidFill>
                <a:schemeClr val="bg1">
                  <a:lumMod val="50000"/>
                </a:schemeClr>
              </a:solidFill>
              <a:latin typeface="Calibri" panose="020F0502020204030204" pitchFamily="34" charset="0"/>
            </a:endParaRPr>
          </a:p>
          <a:p>
            <a:pPr eaLnBrk="1" hangingPunct="1">
              <a:lnSpc>
                <a:spcPct val="130000"/>
              </a:lnSpc>
            </a:pPr>
            <a:r>
              <a:rPr lang="en-US" altLang="en-US" sz="1400" dirty="0">
                <a:solidFill>
                  <a:schemeClr val="bg1">
                    <a:lumMod val="50000"/>
                  </a:schemeClr>
                </a:solidFill>
                <a:latin typeface="Calibri" panose="020F0502020204030204" pitchFamily="34" charset="0"/>
              </a:rPr>
              <a:t>“Banner Blindness” has been happening for years. Consumers are becoming adept at ignoring banner ads and technology is increasingly blocking them from view. Native ads, on the other hand, look more like articles. And they don’t only look like articles, in most cases they are in fact informational content.</a:t>
            </a:r>
          </a:p>
          <a:p>
            <a:endParaRPr lang="en-US" dirty="0"/>
          </a:p>
        </p:txBody>
      </p:sp>
    </p:spTree>
    <p:extLst>
      <p:ext uri="{BB962C8B-B14F-4D97-AF65-F5344CB8AC3E}">
        <p14:creationId xmlns:p14="http://schemas.microsoft.com/office/powerpoint/2010/main" val="20958926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501650" y="393699"/>
            <a:ext cx="66294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Scaling Up Your Business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More Traffic Providers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Another clear way to scale is to sign up with additional traffic providers. You can keep the same article content and send traffic from more than one native ad company.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will find that the same article may perform quite differently from one network to the other. You will likely be able to turn off campaigns in one network for a time and leave them going in another network. Multiple providers give you more total traffic potential and a way to diversify if traffic dries up for your campaign on one network or if it turns less profitable.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600"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 I have used every technique for scaling and profitability improvement presented in the past several chapters. There is no one method that is likely to work best. The important thing is to start small, have some success, then start branching out and expanding in ways that seem effective with the business you have built.</a:t>
            </a:r>
            <a:endParaRPr lang="en-US" sz="1600"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4578" name="Picture 2" descr="https://pixabay.com/static/uploads/photo/2015/09/05/23/52/minneapolis-926411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 y="5651500"/>
            <a:ext cx="6380163" cy="4246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2542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501650" y="393699"/>
            <a:ext cx="66294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Scaling Up Your Business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Systems and Controls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As you get bigger you will need systems to improve your efficiency and control your process. Don’t let this section of the book scare you. When you first get started you may need nothing more than a spreadsheet to track your daily profitability.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But over time as your income grows, you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will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probably want to grow as fast as possible and you will be very dependent on systems to enable that growth.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Financial Tracking</a:t>
            </a:r>
          </a:p>
          <a:p>
            <a:pPr marL="0" marR="0">
              <a:lnSpc>
                <a:spcPct val="115000"/>
              </a:lnSpc>
              <a:spcBef>
                <a:spcPts val="0"/>
              </a:spcBef>
              <a:spcAft>
                <a:spcPts val="1000"/>
              </a:spcAft>
            </a:pPr>
            <a:r>
              <a:rPr lang="en-US" sz="1400" dirty="0">
                <a:solidFill>
                  <a:schemeClr val="bg1">
                    <a:lumMod val="50000"/>
                  </a:schemeClr>
                </a:solidFill>
                <a:latin typeface="Calibri" panose="020F0502020204030204" pitchFamily="34" charset="0"/>
                <a:ea typeface="Calibri" panose="020F0502020204030204" pitchFamily="34" charset="0"/>
                <a:cs typeface="Open Sans Condensed Light" panose="020B0306030504020204" pitchFamily="34" charset="0"/>
              </a:rPr>
              <a:t>Here’s what you need:</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Spreadsheets to track profitability by campaign, by day. These will include revenue from the different revenue accounts, cost from the different traffic accounts and totals for gross, net and margin.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Spreadsheets to track monthly profitability overall. You will probably want to see all the campaigns summarized into a line for each day. You’ll have a total for the month and you’ll probably have all the months in the same spreadsheet or system.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Books for your business. This could be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quickbooks</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or just a spreadsheet where you can stay on top of the total costs of your business. The profitability tracking in the points above would include traffic revenue and traffic cost, but your books need to include all other costs too. You may have technical costs, content writing, software licenses, salaries,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1339850" y="7708900"/>
            <a:ext cx="5033283" cy="2115438"/>
          </a:xfrm>
          <a:prstGeom prst="rect">
            <a:avLst/>
          </a:prstGeom>
          <a:ln>
            <a:solidFill>
              <a:schemeClr val="accent6"/>
            </a:solidFill>
          </a:ln>
        </p:spPr>
      </p:pic>
    </p:spTree>
    <p:extLst>
      <p:ext uri="{BB962C8B-B14F-4D97-AF65-F5344CB8AC3E}">
        <p14:creationId xmlns:p14="http://schemas.microsoft.com/office/powerpoint/2010/main" val="10098542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501650" y="393699"/>
            <a:ext cx="66294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Scaling Up Your Business</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Reducing Risk</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The biggest risk in the arbitrage business is dependence on key suppliers.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400" b="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don’t want to lose your </a:t>
            </a:r>
            <a:r>
              <a:rPr lang="en-US" sz="1400" b="1"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b="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account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So: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Don’t put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ads on the same page with adult content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Don’t do anything that would make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think you are committing click fraud. This means: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15000"/>
              </a:lnSpc>
              <a:spcBef>
                <a:spcPts val="0"/>
              </a:spcBef>
              <a:spcAft>
                <a:spcPts val="0"/>
              </a:spcAft>
              <a:buClr>
                <a:schemeClr val="accent6"/>
              </a:buClr>
              <a:buFont typeface="Courier New" panose="02070309020205020404" pitchFamily="49" charset="0"/>
              <a:buChar char="o"/>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Put a heading like  </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sym typeface="Wingdings" panose="05000000000000000000" pitchFamily="2" charset="2"/>
              </a:rPr>
              <a: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Advertisement-----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sym typeface="Wingdings" panose="05000000000000000000" pitchFamily="2" charset="2"/>
              </a:rPr>
              <a:t></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above your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ads particularly if you have an ad right next to your Previous / Next buttons.</a:t>
            </a:r>
          </a:p>
          <a:p>
            <a:pPr lvl="1">
              <a:lnSpc>
                <a:spcPct val="115000"/>
              </a:lnSpc>
              <a:spcBef>
                <a:spcPts val="0"/>
              </a:spcBef>
              <a:spcAft>
                <a:spcPts val="0"/>
              </a:spcAft>
              <a:buClr>
                <a:schemeClr val="accent6"/>
              </a:buClr>
              <a:buFont typeface="Courier New" panose="02070309020205020404" pitchFamily="49" charset="0"/>
              <a:buChar char="o"/>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This heading isn’t necessary above the top ad on the page because it is usually clear that area is an ad.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Check out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other TOC’s but the two points above are the ones most likely to get you into trouble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You don’t want to lose your traffic accounts</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Although this is not quite as bad as losing </a:t>
            </a:r>
            <a:r>
              <a:rPr lang="en-US" sz="1400" dirty="0" err="1">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because there are more good ones to choose from, it can still cost you time and money.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Make sure stay in compliance with ad guidelines and also the policy related to the kind of content permissible on your website.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Clr>
                <a:schemeClr val="accent6"/>
              </a:buClr>
              <a:buFont typeface="Symbol" panose="05050102010706020507" pitchFamily="18" charset="2"/>
              <a:buChar char=""/>
            </a:pPr>
            <a:r>
              <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Be very friendly with support and account reps in your communications with them so that they will be willing to help you smooth over any problems that come up.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2530" name="Picture 2" descr="https://pixabay.com/static/uploads/photo/2015/10/18/09/35/accident-994007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250" y="7404100"/>
            <a:ext cx="3179763" cy="2384823"/>
          </a:xfrm>
          <a:prstGeom prst="rect">
            <a:avLst/>
          </a:prstGeom>
          <a:noFill/>
          <a:ln>
            <a:solidFill>
              <a:schemeClr val="accent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4024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 name="object 4"/>
          <p:cNvSpPr txBox="1"/>
          <p:nvPr/>
        </p:nvSpPr>
        <p:spPr>
          <a:xfrm>
            <a:off x="501650" y="393699"/>
            <a:ext cx="6629400" cy="8382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A Closing Word</a:t>
            </a:r>
            <a:endParaRPr sz="4800" dirty="0">
              <a:solidFill>
                <a:schemeClr val="accent6">
                  <a:lumMod val="75000"/>
                </a:schemeClr>
              </a:solidFill>
              <a:latin typeface="Myriad Pro"/>
              <a:ea typeface="+mn-ea"/>
              <a:cs typeface="Myriad Pro"/>
            </a:endParaRPr>
          </a:p>
        </p:txBody>
      </p:sp>
      <p:sp>
        <p:nvSpPr>
          <p:cNvPr id="13" name="object 16"/>
          <p:cNvSpPr txBox="1">
            <a:spLocks noChangeArrowheads="1"/>
          </p:cNvSpPr>
          <p:nvPr/>
        </p:nvSpPr>
        <p:spPr bwMode="auto">
          <a:xfrm>
            <a:off x="879475" y="1536700"/>
            <a:ext cx="61753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0"/>
              </a:spcAft>
            </a:pPr>
            <a:r>
              <a:rPr lang="en-US" b="1" dirty="0">
                <a:solidFill>
                  <a:schemeClr val="accent6"/>
                </a:solidFill>
                <a:latin typeface="Calibri" panose="020F0502020204030204" pitchFamily="34" charset="0"/>
                <a:ea typeface="Calibri" panose="020F0502020204030204" pitchFamily="34" charset="0"/>
                <a:cs typeface="Open Sans Condensed Light" panose="020B0306030504020204" pitchFamily="34" charset="0"/>
              </a:rPr>
              <a:t>Congratulations!</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rPr>
              <a:t> </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for making it through this entire eBook. Advertising arbitrage is a very rare opportunity because you can build a website business that can grow faster than almost any other alternative. </a:t>
            </a:r>
          </a:p>
          <a:p>
            <a:pPr marL="0" marR="0">
              <a:lnSpc>
                <a:spcPct val="115000"/>
              </a:lnSpc>
              <a:spcBef>
                <a:spcPts val="0"/>
              </a:spcBef>
              <a:spcAft>
                <a:spcPts val="0"/>
              </a:spcAft>
            </a:pPr>
            <a:endParaRPr lang="en-US" sz="1400" dirty="0">
              <a:solidFill>
                <a:srgbClr val="7F7F7F"/>
              </a:solidFill>
              <a:latin typeface="Calibri" panose="020F0502020204030204" pitchFamily="34" charset="0"/>
              <a:ea typeface="Calibri" panose="020F0502020204030204" pitchFamily="34" charset="0"/>
              <a:cs typeface="Open Sans Condensed Light" panose="020B0306030504020204" pitchFamily="34" charset="0"/>
            </a:endParaRPr>
          </a:p>
          <a:p>
            <a:pPr marL="0" marR="0">
              <a:lnSpc>
                <a:spcPct val="115000"/>
              </a:lnSpc>
              <a:spcBef>
                <a:spcPts val="0"/>
              </a:spcBef>
              <a:spcAft>
                <a:spcPts val="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There is no easy system for making money at this scale but this one can certainly be fast and big without requiring a lot of expertise or experience.</a:t>
            </a:r>
          </a:p>
          <a:p>
            <a:pPr marL="0" marR="0">
              <a:lnSpc>
                <a:spcPct val="115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To your success!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object 16"/>
          <p:cNvSpPr txBox="1">
            <a:spLocks noChangeArrowheads="1"/>
          </p:cNvSpPr>
          <p:nvPr/>
        </p:nvSpPr>
        <p:spPr bwMode="auto">
          <a:xfrm>
            <a:off x="879474" y="7273591"/>
            <a:ext cx="61753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115000"/>
              </a:lnSpc>
              <a:spcBef>
                <a:spcPts val="0"/>
              </a:spcBef>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4520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0250" y="698500"/>
            <a:ext cx="6324600" cy="8378191"/>
          </a:xfrm>
          <a:prstGeom prst="rect">
            <a:avLst/>
          </a:prstGeom>
          <a:noFill/>
        </p:spPr>
        <p:txBody>
          <a:bodyPr wrap="square" rtlCol="0">
            <a:spAutoFit/>
          </a:bodyPr>
          <a:lstStyle/>
          <a:p>
            <a:pPr marL="0" marR="0">
              <a:lnSpc>
                <a:spcPct val="115000"/>
              </a:lnSpc>
              <a:spcBef>
                <a:spcPts val="0"/>
              </a:spcBef>
              <a:spcAft>
                <a:spcPts val="1000"/>
              </a:spcAft>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Brands are understanding that potential followers are more likely to develop trust in the brand if they are first exposed to helpful content. This is especially true of people who may one day be a customer but are not actively searching for a product yet. So the brands</a:t>
            </a:r>
          </a:p>
          <a:p>
            <a:pPr marL="285750" marR="0" indent="-285750">
              <a:lnSpc>
                <a:spcPct val="115000"/>
              </a:lnSpc>
              <a:spcBef>
                <a:spcPts val="0"/>
              </a:spcBef>
              <a:spcAft>
                <a:spcPts val="1000"/>
              </a:spcAft>
              <a:buClr>
                <a:schemeClr val="accent6"/>
              </a:buClr>
              <a:buFont typeface="Arial" panose="020B0604020202020204" pitchFamily="34" charset="0"/>
              <a:buChar char="•"/>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 write good content</a:t>
            </a:r>
          </a:p>
          <a:p>
            <a:pPr marL="285750" marR="0" indent="-285750">
              <a:lnSpc>
                <a:spcPct val="115000"/>
              </a:lnSpc>
              <a:spcBef>
                <a:spcPts val="0"/>
              </a:spcBef>
              <a:spcAft>
                <a:spcPts val="1000"/>
              </a:spcAft>
              <a:buClr>
                <a:schemeClr val="accent6"/>
              </a:buClr>
              <a:buFont typeface="Arial" panose="020B0604020202020204" pitchFamily="34" charset="0"/>
              <a:buChar char="•"/>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put it on their website </a:t>
            </a:r>
          </a:p>
          <a:p>
            <a:pPr marL="285750" marR="0" indent="-285750">
              <a:lnSpc>
                <a:spcPct val="115000"/>
              </a:lnSpc>
              <a:spcBef>
                <a:spcPts val="0"/>
              </a:spcBef>
              <a:spcAft>
                <a:spcPts val="1000"/>
              </a:spcAft>
              <a:buClr>
                <a:schemeClr val="accent6"/>
              </a:buClr>
              <a:buFont typeface="Arial" panose="020B0604020202020204" pitchFamily="34" charset="0"/>
              <a:buChar char="•"/>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buy native advertising pointing at the content </a:t>
            </a:r>
          </a:p>
          <a:p>
            <a:pPr marL="285750" marR="0" indent="-285750">
              <a:lnSpc>
                <a:spcPct val="115000"/>
              </a:lnSpc>
              <a:spcBef>
                <a:spcPts val="0"/>
              </a:spcBef>
              <a:spcAft>
                <a:spcPts val="1000"/>
              </a:spcAft>
              <a:buClr>
                <a:schemeClr val="accent6"/>
              </a:buClr>
              <a:buFont typeface="Arial" panose="020B0604020202020204" pitchFamily="34" charset="0"/>
              <a:buChar char="•"/>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build trust and authority</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Beautiful In The Eye Of The Arbitrage Beholder</a:t>
            </a:r>
            <a:endParaRPr lang="en-US"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So what’s so attractive about native ads to the arbitrage dude? That’s easy:</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They are cheap</a:t>
            </a:r>
            <a:endParaRPr lang="en-US" sz="14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Prices vary based on device type, geography, topic, provider and other targeting. But the arbitrageur can often buy premium clicks for desktop traffic in the USA for between 6 and 20 cents. 3 to 10 cents for mobile.</a:t>
            </a:r>
            <a:endParaRPr lang="en-US" sz="1400" dirty="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They are easy</a:t>
            </a:r>
            <a:endParaRPr lang="en-US" sz="14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Anyone who has ever tried </a:t>
            </a:r>
            <a:r>
              <a:rPr lang="en-US" sz="1400" dirty="0" err="1">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Adwords</a:t>
            </a: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 Facebook or other advertising platforms knows that it takes some real expertise to create profitable ad campaigns. This is much easier with native ads primarily because there are not nearly as many moving parts. You’ll see later in this book that most campaigns only have a handful of parameters, so the mechanics of setting up a campaign are quite easy. There is finesse and expertise required to achieve profitability but still, this is a lot simpler than learning </a:t>
            </a:r>
            <a:r>
              <a:rPr lang="en-US" sz="1400" dirty="0" err="1">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Adwords</a:t>
            </a:r>
            <a:r>
              <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rPr>
              <a:t>, trust me.</a:t>
            </a:r>
          </a:p>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They are effective</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Digital arbitrageurs are making tons of money in the business with little more than simple WordPress websites,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a native ads account.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endParaRPr lang="en-US" sz="1400" dirty="0">
              <a:solidFill>
                <a:schemeClr val="bg1">
                  <a:lumMod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2818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8870" y="3746500"/>
            <a:ext cx="6324600" cy="4507388"/>
          </a:xfrm>
          <a:prstGeom prst="rect">
            <a:avLst/>
          </a:prstGeom>
          <a:noFill/>
        </p:spPr>
        <p:txBody>
          <a:bodyPr wrap="square" rtlCol="0">
            <a:spAutoFit/>
          </a:bodyPr>
          <a:lstStyle/>
          <a:p>
            <a:pPr marL="0" marR="0">
              <a:lnSpc>
                <a:spcPct val="115000"/>
              </a:lnSpc>
              <a:spcBef>
                <a:spcPts val="0"/>
              </a:spcBef>
              <a:spcAft>
                <a:spcPts val="1000"/>
              </a:spcAft>
            </a:pPr>
            <a:r>
              <a:rPr lang="en-US"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Native Ad Big Boys</a:t>
            </a:r>
            <a:endParaRPr lang="en-US"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There are hundreds of players and it is a competitive market.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Taboola</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are number one and two. Other big guys include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Revcontent</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Nativo</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TripleLift</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Content.ad, MGID and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Adblade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Drum Roll: Here’s How Arbitrage With Native Ads Works</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You create a website with interesting articles, usually gallery style. You put well placed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and Native Ads on the website. You buy traffic from a Native Ad provider and send it to your website. When you earn more from clicks on your website than what it costs to buy the Native Ads traffic you buy as much traffic as you can afford and rake in the profit.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If you lose money you tweak and optimize. If you are still losing money you try again with a different article and ad campaign.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That’s it.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But there are a few things you need to know, so let’s get started.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0" y="0"/>
            <a:ext cx="7562341" cy="3517900"/>
          </a:xfrm>
          <a:prstGeom prst="rect">
            <a:avLst/>
          </a:prstGeom>
        </p:spPr>
      </p:pic>
    </p:spTree>
    <p:extLst>
      <p:ext uri="{BB962C8B-B14F-4D97-AF65-F5344CB8AC3E}">
        <p14:creationId xmlns:p14="http://schemas.microsoft.com/office/powerpoint/2010/main" val="2011864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p:cNvSpPr txBox="1"/>
          <p:nvPr/>
        </p:nvSpPr>
        <p:spPr>
          <a:xfrm>
            <a:off x="885825" y="393699"/>
            <a:ext cx="6245225" cy="1524001"/>
          </a:xfrm>
          <a:prstGeom prst="rect">
            <a:avLst/>
          </a:prstGeom>
        </p:spPr>
        <p:txBody>
          <a:bodyPr lIns="0" tIns="0" rIns="0" bIns="0"/>
          <a:lstStyle/>
          <a:p>
            <a:pPr marL="12700" fontAlgn="auto">
              <a:spcBef>
                <a:spcPts val="0"/>
              </a:spcBef>
              <a:spcAft>
                <a:spcPts val="0"/>
              </a:spcAft>
              <a:tabLst>
                <a:tab pos="1207770" algn="l"/>
                <a:tab pos="2312670" algn="l"/>
              </a:tabLst>
              <a:defRPr/>
            </a:pPr>
            <a:r>
              <a:rPr lang="en-US" sz="4800" spc="-125" dirty="0">
                <a:solidFill>
                  <a:schemeClr val="accent6">
                    <a:lumMod val="75000"/>
                  </a:schemeClr>
                </a:solidFill>
                <a:latin typeface="Myriad Pro"/>
                <a:ea typeface="+mn-ea"/>
                <a:cs typeface="Myriad Pro"/>
              </a:rPr>
              <a:t>Real Quick – What You Are Going To Need</a:t>
            </a:r>
            <a:endParaRPr sz="4800" dirty="0">
              <a:solidFill>
                <a:schemeClr val="accent6">
                  <a:lumMod val="75000"/>
                </a:schemeClr>
              </a:solidFill>
              <a:latin typeface="Myriad Pro"/>
              <a:ea typeface="+mn-ea"/>
              <a:cs typeface="Myriad Pro"/>
            </a:endParaRPr>
          </a:p>
        </p:txBody>
      </p:sp>
      <p:sp>
        <p:nvSpPr>
          <p:cNvPr id="11266" name="object 10"/>
          <p:cNvSpPr>
            <a:spLocks/>
          </p:cNvSpPr>
          <p:nvPr/>
        </p:nvSpPr>
        <p:spPr bwMode="auto">
          <a:xfrm>
            <a:off x="147796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object 11"/>
          <p:cNvSpPr>
            <a:spLocks/>
          </p:cNvSpPr>
          <p:nvPr/>
        </p:nvSpPr>
        <p:spPr bwMode="auto">
          <a:xfrm>
            <a:off x="2625725" y="584200"/>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8" name="object 12"/>
          <p:cNvSpPr>
            <a:spLocks/>
          </p:cNvSpPr>
          <p:nvPr/>
        </p:nvSpPr>
        <p:spPr bwMode="auto">
          <a:xfrm>
            <a:off x="3663950"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9" name="object 13"/>
          <p:cNvSpPr>
            <a:spLocks/>
          </p:cNvSpPr>
          <p:nvPr/>
        </p:nvSpPr>
        <p:spPr bwMode="auto">
          <a:xfrm>
            <a:off x="4384675" y="5889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0" name="object 14"/>
          <p:cNvSpPr>
            <a:spLocks/>
          </p:cNvSpPr>
          <p:nvPr/>
        </p:nvSpPr>
        <p:spPr bwMode="auto">
          <a:xfrm>
            <a:off x="5167313" y="512763"/>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1" name="object 15"/>
          <p:cNvSpPr>
            <a:spLocks/>
          </p:cNvSpPr>
          <p:nvPr/>
        </p:nvSpPr>
        <p:spPr bwMode="auto">
          <a:xfrm>
            <a:off x="6084888" y="592138"/>
            <a:ext cx="0" cy="0"/>
          </a:xfrm>
          <a:custGeom>
            <a:avLst/>
            <a:gdLst>
              <a:gd name="T0" fmla="*/ 0 60000 65536"/>
              <a:gd name="T1" fmla="*/ 0 60000 65536"/>
            </a:gdLst>
            <a:ahLst/>
            <a:cxnLst>
              <a:cxn ang="T0">
                <a:pos x="0" y="0"/>
              </a:cxn>
              <a:cxn ang="T1">
                <a:pos x="0" y="0"/>
              </a:cxn>
            </a:cxnLst>
            <a:rect l="0" t="0" r="r" b="b"/>
            <a:pathLst>
              <a:path>
                <a:moveTo>
                  <a:pt x="0" y="0"/>
                </a:moveTo>
                <a:lnTo>
                  <a:pt x="0" y="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72" name="object 16"/>
          <p:cNvSpPr txBox="1">
            <a:spLocks noChangeArrowheads="1"/>
          </p:cNvSpPr>
          <p:nvPr/>
        </p:nvSpPr>
        <p:spPr bwMode="auto">
          <a:xfrm>
            <a:off x="865188" y="2301877"/>
            <a:ext cx="5527675" cy="1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04000"/>
              </a:lnSpc>
            </a:pPr>
            <a:endParaRPr lang="en-US" altLang="en-US" sz="1400" dirty="0">
              <a:solidFill>
                <a:srgbClr val="6D6E71"/>
              </a:solidFill>
              <a:latin typeface="Open Sans Condensed Light" charset="0"/>
            </a:endParaRPr>
          </a:p>
        </p:txBody>
      </p:sp>
      <p:sp>
        <p:nvSpPr>
          <p:cNvPr id="11275" name="object 20"/>
          <p:cNvSpPr txBox="1">
            <a:spLocks noChangeArrowheads="1"/>
          </p:cNvSpPr>
          <p:nvPr/>
        </p:nvSpPr>
        <p:spPr bwMode="auto">
          <a:xfrm>
            <a:off x="865188" y="2146300"/>
            <a:ext cx="608965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2700" indent="3587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a:lnSpc>
                <a:spcPct val="115000"/>
              </a:lnSpc>
              <a:spcBef>
                <a:spcPts val="0"/>
              </a:spcBef>
              <a:spcAft>
                <a:spcPts val="1000"/>
              </a:spcAft>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Here’s the shopping list and we will go into more detail further along.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A Website</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 theme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100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 pagination plugin to page through galleries of images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Articles</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Gallery style articles 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100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Content article with an affiliate link (if you choose not to monetize with ads)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A Traffic Account</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1000"/>
              </a:spcAft>
              <a:buFont typeface="Symbol" panose="05050102010706020507" pitchFamily="18" charset="2"/>
              <a:buChar char=""/>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Outbrain</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Taboola</a:t>
            </a: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 or both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Revenue Accounts</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0"/>
              </a:spcAft>
              <a:buFont typeface="Symbol" panose="05050102010706020507" pitchFamily="18" charset="2"/>
              <a:buChar char=""/>
            </a:pP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Adsense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100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 different native ad account from your traffic account, like Content.ad or </a:t>
            </a:r>
            <a:r>
              <a:rPr lang="en-US" sz="1400" dirty="0" err="1">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Revcontent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400" b="1" dirty="0">
                <a:solidFill>
                  <a:schemeClr val="accent6"/>
                </a:solidFill>
                <a:effectLst/>
                <a:latin typeface="Calibri" panose="020F0502020204030204" pitchFamily="34" charset="0"/>
                <a:ea typeface="Calibri" panose="020F0502020204030204" pitchFamily="34" charset="0"/>
                <a:cs typeface="Open Sans Condensed Light" panose="020B0306030504020204" pitchFamily="34" charset="0"/>
              </a:rPr>
              <a:t>Tracking System</a:t>
            </a:r>
            <a:endParaRPr lang="en-US" sz="1100" b="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endParaRPr>
          </a:p>
          <a:p>
            <a:pPr marL="1073150" lvl="1" indent="-342900">
              <a:lnSpc>
                <a:spcPct val="115000"/>
              </a:lnSpc>
              <a:spcBef>
                <a:spcPts val="0"/>
              </a:spcBef>
              <a:spcAft>
                <a:spcPts val="1000"/>
              </a:spcAft>
              <a:buFont typeface="Symbol" panose="05050102010706020507" pitchFamily="18" charset="2"/>
              <a:buChar char=""/>
            </a:pPr>
            <a:r>
              <a:rPr lang="en-US" sz="1400" dirty="0">
                <a:solidFill>
                  <a:srgbClr val="7F7F7F"/>
                </a:solidFill>
                <a:effectLst/>
                <a:latin typeface="Calibri" panose="020F0502020204030204" pitchFamily="34" charset="0"/>
                <a:ea typeface="Calibri" panose="020F0502020204030204" pitchFamily="34" charset="0"/>
                <a:cs typeface="Open Sans Condensed Light" panose="020B0306030504020204" pitchFamily="34" charset="0"/>
              </a:rPr>
              <a:t>A spreadsheet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lnSpc>
                <a:spcPct val="130000"/>
              </a:lnSpc>
            </a:pPr>
            <a:endParaRPr lang="en-US" altLang="en-US" sz="1400" dirty="0">
              <a:solidFill>
                <a:schemeClr val="bg1">
                  <a:lumMod val="50000"/>
                </a:schemeClr>
              </a:solidFill>
              <a:latin typeface="Open Sans Condensed Light"/>
            </a:endParaRPr>
          </a:p>
          <a:p>
            <a:pPr eaLnBrk="1" hangingPunct="1">
              <a:lnSpc>
                <a:spcPct val="130000"/>
              </a:lnSpc>
            </a:pPr>
            <a:endParaRPr lang="en-US" altLang="en-US" sz="1000" dirty="0">
              <a:latin typeface="Fira Sans OT" charset="0"/>
            </a:endParaRPr>
          </a:p>
        </p:txBody>
      </p:sp>
    </p:spTree>
    <p:extLst>
      <p:ext uri="{BB962C8B-B14F-4D97-AF65-F5344CB8AC3E}">
        <p14:creationId xmlns:p14="http://schemas.microsoft.com/office/powerpoint/2010/main" val="1497050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Book 4 Template.potx" id="{EF1EB990-8F13-48DB-B940-8497676F3644}" vid="{07EDD57C-67FA-4779-ADAB-7606A5F82A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8074</TotalTime>
  <Words>10501</Words>
  <Application>Microsoft Office PowerPoint</Application>
  <PresentationFormat>Custom</PresentationFormat>
  <Paragraphs>539</Paragraphs>
  <Slides>63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63</vt:i4>
      </vt:variant>
    </vt:vector>
  </HeadingPairs>
  <TitlesOfParts>
    <vt:vector size="75" baseType="lpstr">
      <vt:lpstr>Arial</vt:lpstr>
      <vt:lpstr>Calibri</vt:lpstr>
      <vt:lpstr>Courier New</vt:lpstr>
      <vt:lpstr>Ebrima</vt:lpstr>
      <vt:lpstr>Fira Sans OT</vt:lpstr>
      <vt:lpstr>Fira Sans OT Light</vt:lpstr>
      <vt:lpstr>Fira Sans OT Medium</vt:lpstr>
      <vt:lpstr>League Gothic</vt:lpstr>
      <vt:lpstr>Myriad Pro</vt:lpstr>
      <vt:lpstr>Open Sans Condensed Light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Jeff Hunt</cp:lastModifiedBy>
  <cp:revision>135</cp:revision>
  <dcterms:created xsi:type="dcterms:W3CDTF">2014-10-19T19:19:04Z</dcterms:created>
  <dcterms:modified xsi:type="dcterms:W3CDTF">2019-02-25T21:31:07Z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2014-10-19T00:00:00Z</vt:filetime>
  </property>
  <property fmtid="{D5CDD505-2E9C-101B-9397-08002B2CF9AE}" pid="3" name="LastSaved">
    <vt:filetime>2014-10-19T00:00:00Z</vt:filetime>
  </property>
</Properties>
</file>